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tags/tag39.xml" ContentType="application/vnd.openxmlformats-officedocument.presentationml.tags+xml"/>
  <Override PartName="/ppt/notesSlides/notesSlide38.xml" ContentType="application/vnd.openxmlformats-officedocument.presentationml.notesSlide+xml"/>
  <Override PartName="/ppt/tags/tag40.xml" ContentType="application/vnd.openxmlformats-officedocument.presentationml.tags+xml"/>
  <Override PartName="/ppt/notesSlides/notesSlide39.xml" ContentType="application/vnd.openxmlformats-officedocument.presentationml.notesSlide+xml"/>
  <Override PartName="/ppt/tags/tag41.xml" ContentType="application/vnd.openxmlformats-officedocument.presentationml.tags+xml"/>
  <Override PartName="/ppt/notesSlides/notesSlide40.xml" ContentType="application/vnd.openxmlformats-officedocument.presentationml.notesSlide+xml"/>
  <Override PartName="/ppt/tags/tag42.xml" ContentType="application/vnd.openxmlformats-officedocument.presentationml.tags+xml"/>
  <Override PartName="/ppt/notesSlides/notesSlide41.xml" ContentType="application/vnd.openxmlformats-officedocument.presentationml.notesSlide+xml"/>
  <Override PartName="/ppt/tags/tag43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2"/>
  </p:sldMasterIdLst>
  <p:notesMasterIdLst>
    <p:notesMasterId r:id="rId44"/>
  </p:notesMasterIdLst>
  <p:handoutMasterIdLst>
    <p:handoutMasterId r:id="rId45"/>
  </p:handoutMasterIdLst>
  <p:sldIdLst>
    <p:sldId id="256" r:id="rId3"/>
    <p:sldId id="686" r:id="rId4"/>
    <p:sldId id="687" r:id="rId5"/>
    <p:sldId id="688" r:id="rId6"/>
    <p:sldId id="690" r:id="rId7"/>
    <p:sldId id="659" r:id="rId8"/>
    <p:sldId id="658" r:id="rId9"/>
    <p:sldId id="661" r:id="rId10"/>
    <p:sldId id="691" r:id="rId11"/>
    <p:sldId id="692" r:id="rId12"/>
    <p:sldId id="660" r:id="rId13"/>
    <p:sldId id="726" r:id="rId14"/>
    <p:sldId id="673" r:id="rId15"/>
    <p:sldId id="662" r:id="rId16"/>
    <p:sldId id="695" r:id="rId17"/>
    <p:sldId id="696" r:id="rId18"/>
    <p:sldId id="694" r:id="rId19"/>
    <p:sldId id="697" r:id="rId20"/>
    <p:sldId id="700" r:id="rId21"/>
    <p:sldId id="703" r:id="rId22"/>
    <p:sldId id="702" r:id="rId23"/>
    <p:sldId id="708" r:id="rId24"/>
    <p:sldId id="707" r:id="rId25"/>
    <p:sldId id="665" r:id="rId26"/>
    <p:sldId id="706" r:id="rId27"/>
    <p:sldId id="711" r:id="rId28"/>
    <p:sldId id="710" r:id="rId29"/>
    <p:sldId id="718" r:id="rId30"/>
    <p:sldId id="719" r:id="rId31"/>
    <p:sldId id="720" r:id="rId32"/>
    <p:sldId id="721" r:id="rId33"/>
    <p:sldId id="725" r:id="rId34"/>
    <p:sldId id="724" r:id="rId35"/>
    <p:sldId id="723" r:id="rId36"/>
    <p:sldId id="717" r:id="rId37"/>
    <p:sldId id="656" r:id="rId38"/>
    <p:sldId id="713" r:id="rId39"/>
    <p:sldId id="716" r:id="rId40"/>
    <p:sldId id="722" r:id="rId41"/>
    <p:sldId id="670" r:id="rId42"/>
    <p:sldId id="259" r:id="rId43"/>
  </p:sldIdLst>
  <p:sldSz cx="12192000" cy="6858000"/>
  <p:notesSz cx="6858000" cy="9144000"/>
  <p:defaultTextStyle>
    <a:defPPr rtl="0">
      <a:defRPr lang="ja-JP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作成者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BB79"/>
    <a:srgbClr val="B6E0D9"/>
    <a:srgbClr val="409A98"/>
    <a:srgbClr val="323645"/>
    <a:srgbClr val="062B82"/>
    <a:srgbClr val="746645"/>
    <a:srgbClr val="D6BC8D"/>
    <a:srgbClr val="0092C9"/>
    <a:srgbClr val="8D9B20"/>
    <a:srgbClr val="EFC1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904" autoAdjust="0"/>
    <p:restoredTop sz="90541" autoAdjust="0"/>
  </p:normalViewPr>
  <p:slideViewPr>
    <p:cSldViewPr snapToGrid="0" snapToObjects="1">
      <p:cViewPr varScale="1">
        <p:scale>
          <a:sx n="61" d="100"/>
          <a:sy n="61" d="100"/>
        </p:scale>
        <p:origin x="662" y="53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78" d="100"/>
          <a:sy n="78" d="100"/>
        </p:scale>
        <p:origin x="301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50" Type="http://schemas.microsoft.com/office/2018/10/relationships/authors" Target="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7834EF-6D9E-4767-A0D5-BD1F9D31D226}" type="doc">
      <dgm:prSet loTypeId="urn:microsoft.com/office/officeart/2005/8/layout/radial4" loCatId="relationship" qsTypeId="urn:microsoft.com/office/officeart/2005/8/quickstyle/simple1" qsCatId="simple" csTypeId="urn:microsoft.com/office/officeart/2005/8/colors/colorful1" csCatId="colorful" phldr="1"/>
      <dgm:spPr/>
      <dgm:t>
        <a:bodyPr rtlCol="0"/>
        <a:lstStyle/>
        <a:p>
          <a:pPr rtl="0"/>
          <a:endParaRPr lang="en-US"/>
        </a:p>
      </dgm:t>
    </dgm:pt>
    <dgm:pt modelId="{9FABDECA-8DE8-4513-9BF9-6C1A19CDA7D8}">
      <dgm:prSet phldrT="[Text]" custT="1"/>
      <dgm:spPr>
        <a:solidFill>
          <a:srgbClr val="FFC000"/>
        </a:solidFill>
      </dgm:spPr>
      <dgm:t>
        <a:bodyPr rtlCol="0"/>
        <a:lstStyle/>
        <a:p>
          <a:pPr rtl="0"/>
          <a:r>
            <a:rPr lang="ja" sz="2000" baseline="0">
              <a:latin typeface="Arial" panose="020B0604020202020204" pitchFamily="34" charset="0"/>
              <a:ea typeface="ＭＳ Ｐゴシック" panose="020B0600070205080204" pitchFamily="50" charset="-128"/>
            </a:rPr>
            <a:t>災害廃棄物管理</a:t>
          </a:r>
        </a:p>
      </dgm:t>
    </dgm:pt>
    <dgm:pt modelId="{2E0F3174-DAC5-4450-A9D9-350E444841A9}" type="parTrans" cxnId="{D33E6F6B-54F0-44DA-A916-55FCD6305086}">
      <dgm:prSet/>
      <dgm:spPr/>
      <dgm:t>
        <a:bodyPr rtlCol="0"/>
        <a:lstStyle/>
        <a:p>
          <a:pPr rtl="0"/>
          <a:endParaRPr lang="en-US" baseline="0">
            <a:latin typeface="Arial" panose="020B0604020202020204" pitchFamily="34" charset="0"/>
            <a:ea typeface="ＭＳ Ｐゴシック" panose="020B0600070205080204" pitchFamily="50" charset="-128"/>
          </a:endParaRPr>
        </a:p>
      </dgm:t>
    </dgm:pt>
    <dgm:pt modelId="{C2D2909D-8414-44A9-917D-B7E5978703A6}" type="sibTrans" cxnId="{D33E6F6B-54F0-44DA-A916-55FCD6305086}">
      <dgm:prSet/>
      <dgm:spPr/>
      <dgm:t>
        <a:bodyPr rtlCol="0"/>
        <a:lstStyle/>
        <a:p>
          <a:pPr rtl="0"/>
          <a:endParaRPr lang="en-US" baseline="0">
            <a:latin typeface="Arial" panose="020B0604020202020204" pitchFamily="34" charset="0"/>
            <a:ea typeface="ＭＳ Ｐゴシック" panose="020B0600070205080204" pitchFamily="50" charset="-128"/>
          </a:endParaRPr>
        </a:p>
      </dgm:t>
    </dgm:pt>
    <dgm:pt modelId="{EA7CB725-9CFD-44C4-AC30-57ABE4CFB689}">
      <dgm:prSet phldrT="[Text]"/>
      <dgm:spPr>
        <a:solidFill>
          <a:srgbClr val="C00000"/>
        </a:solidFill>
      </dgm:spPr>
      <dgm:t>
        <a:bodyPr rtlCol="0"/>
        <a:lstStyle/>
        <a:p>
          <a:pPr rtl="0"/>
          <a:r>
            <a:rPr lang="ja" baseline="0">
              <a:latin typeface="Arial" panose="020B0604020202020204" pitchFamily="34" charset="0"/>
              <a:ea typeface="ＭＳ Ｐゴシック" panose="020B0600070205080204" pitchFamily="50" charset="-128"/>
            </a:rPr>
            <a:t>災害リスク管理政策</a:t>
          </a:r>
        </a:p>
      </dgm:t>
    </dgm:pt>
    <dgm:pt modelId="{FE062222-A5DC-4D80-9C2E-55B94EA38A0C}" type="parTrans" cxnId="{809EE61D-A1C8-4C98-AF06-5BE6FDDB4A7C}">
      <dgm:prSet/>
      <dgm:spPr>
        <a:solidFill>
          <a:srgbClr val="C00000"/>
        </a:solidFill>
      </dgm:spPr>
      <dgm:t>
        <a:bodyPr rtlCol="0"/>
        <a:lstStyle/>
        <a:p>
          <a:pPr rtl="0"/>
          <a:endParaRPr lang="en-US" baseline="0">
            <a:latin typeface="Arial" panose="020B0604020202020204" pitchFamily="34" charset="0"/>
            <a:ea typeface="ＭＳ Ｐゴシック" panose="020B0600070205080204" pitchFamily="50" charset="-128"/>
          </a:endParaRPr>
        </a:p>
      </dgm:t>
    </dgm:pt>
    <dgm:pt modelId="{E2F84013-A332-4030-A45F-A6C78F402D28}" type="sibTrans" cxnId="{809EE61D-A1C8-4C98-AF06-5BE6FDDB4A7C}">
      <dgm:prSet/>
      <dgm:spPr/>
      <dgm:t>
        <a:bodyPr rtlCol="0"/>
        <a:lstStyle/>
        <a:p>
          <a:pPr rtl="0"/>
          <a:endParaRPr lang="en-US" baseline="0">
            <a:latin typeface="Arial" panose="020B0604020202020204" pitchFamily="34" charset="0"/>
            <a:ea typeface="ＭＳ Ｐゴシック" panose="020B0600070205080204" pitchFamily="50" charset="-128"/>
          </a:endParaRPr>
        </a:p>
      </dgm:t>
    </dgm:pt>
    <dgm:pt modelId="{BDCFB5D3-BAB4-4107-8A24-BFC59BE4A375}">
      <dgm:prSet phldrT="[Text]"/>
      <dgm:spPr>
        <a:solidFill>
          <a:srgbClr val="00B050"/>
        </a:solidFill>
      </dgm:spPr>
      <dgm:t>
        <a:bodyPr rtlCol="0"/>
        <a:lstStyle/>
        <a:p>
          <a:pPr rtl="0"/>
          <a:r>
            <a:rPr lang="ja" baseline="0">
              <a:latin typeface="Arial" panose="020B0604020202020204" pitchFamily="34" charset="0"/>
              <a:ea typeface="ＭＳ Ｐゴシック" panose="020B0600070205080204" pitchFamily="50" charset="-128"/>
            </a:rPr>
            <a:t>環境管理政策</a:t>
          </a:r>
        </a:p>
      </dgm:t>
    </dgm:pt>
    <dgm:pt modelId="{B96D5A9A-0EC1-45D8-89D3-583814F0CD25}" type="parTrans" cxnId="{D6705F47-C0DB-43FF-8C8E-D6508333731B}">
      <dgm:prSet/>
      <dgm:spPr>
        <a:solidFill>
          <a:srgbClr val="00B050"/>
        </a:solidFill>
      </dgm:spPr>
      <dgm:t>
        <a:bodyPr rtlCol="0"/>
        <a:lstStyle/>
        <a:p>
          <a:pPr rtl="0"/>
          <a:endParaRPr lang="en-US" baseline="0">
            <a:latin typeface="Arial" panose="020B0604020202020204" pitchFamily="34" charset="0"/>
            <a:ea typeface="ＭＳ Ｐゴシック" panose="020B0600070205080204" pitchFamily="50" charset="-128"/>
          </a:endParaRPr>
        </a:p>
      </dgm:t>
    </dgm:pt>
    <dgm:pt modelId="{B39D85F7-FCF9-49F8-B943-89D828438CA9}" type="sibTrans" cxnId="{D6705F47-C0DB-43FF-8C8E-D6508333731B}">
      <dgm:prSet/>
      <dgm:spPr/>
      <dgm:t>
        <a:bodyPr rtlCol="0"/>
        <a:lstStyle/>
        <a:p>
          <a:pPr rtl="0"/>
          <a:endParaRPr lang="en-US" baseline="0">
            <a:latin typeface="Arial" panose="020B0604020202020204" pitchFamily="34" charset="0"/>
            <a:ea typeface="ＭＳ Ｐゴシック" panose="020B0600070205080204" pitchFamily="50" charset="-128"/>
          </a:endParaRPr>
        </a:p>
      </dgm:t>
    </dgm:pt>
    <dgm:pt modelId="{D877BAD9-D2FA-49DB-BF97-111E40AF9191}">
      <dgm:prSet phldrT="[Text]"/>
      <dgm:spPr>
        <a:solidFill>
          <a:srgbClr val="002060"/>
        </a:solidFill>
      </dgm:spPr>
      <dgm:t>
        <a:bodyPr rtlCol="0"/>
        <a:lstStyle/>
        <a:p>
          <a:pPr rtl="0"/>
          <a:r>
            <a:rPr lang="ja" baseline="0" dirty="0">
              <a:latin typeface="Arial" panose="020B0604020202020204" pitchFamily="34" charset="0"/>
              <a:ea typeface="ＭＳ Ｐゴシック" panose="020B0600070205080204" pitchFamily="50" charset="-128"/>
            </a:rPr>
            <a:t>地方自治体の政策</a:t>
          </a:r>
        </a:p>
      </dgm:t>
    </dgm:pt>
    <dgm:pt modelId="{32536B63-EB98-4D7C-8E71-4FF850BE49D8}" type="parTrans" cxnId="{9424739E-1162-44F5-AA63-7D8C068602CA}">
      <dgm:prSet/>
      <dgm:spPr>
        <a:solidFill>
          <a:srgbClr val="002060"/>
        </a:solidFill>
      </dgm:spPr>
      <dgm:t>
        <a:bodyPr rtlCol="0"/>
        <a:lstStyle/>
        <a:p>
          <a:pPr rtl="0"/>
          <a:endParaRPr lang="en-US" baseline="0">
            <a:latin typeface="Arial" panose="020B0604020202020204" pitchFamily="34" charset="0"/>
            <a:ea typeface="ＭＳ Ｐゴシック" panose="020B0600070205080204" pitchFamily="50" charset="-128"/>
          </a:endParaRPr>
        </a:p>
      </dgm:t>
    </dgm:pt>
    <dgm:pt modelId="{41004624-97FD-49B6-85F9-30B11987DAC0}" type="sibTrans" cxnId="{9424739E-1162-44F5-AA63-7D8C068602CA}">
      <dgm:prSet/>
      <dgm:spPr/>
      <dgm:t>
        <a:bodyPr rtlCol="0"/>
        <a:lstStyle/>
        <a:p>
          <a:pPr rtl="0"/>
          <a:endParaRPr lang="en-US" baseline="0">
            <a:latin typeface="Arial" panose="020B0604020202020204" pitchFamily="34" charset="0"/>
            <a:ea typeface="ＭＳ Ｐゴシック" panose="020B0600070205080204" pitchFamily="50" charset="-128"/>
          </a:endParaRPr>
        </a:p>
      </dgm:t>
    </dgm:pt>
    <dgm:pt modelId="{18A918A9-82DD-4EF8-91BE-9525F5449591}">
      <dgm:prSet phldrT="[Text]"/>
      <dgm:spPr>
        <a:solidFill>
          <a:schemeClr val="accent2"/>
        </a:solidFill>
      </dgm:spPr>
      <dgm:t>
        <a:bodyPr rtlCol="0"/>
        <a:lstStyle/>
        <a:p>
          <a:pPr rtl="0"/>
          <a:r>
            <a:rPr lang="ja" baseline="0">
              <a:latin typeface="Arial" panose="020B0604020202020204" pitchFamily="34" charset="0"/>
              <a:ea typeface="ＭＳ Ｐゴシック" panose="020B0600070205080204" pitchFamily="50" charset="-128"/>
            </a:rPr>
            <a:t>気候変動政策</a:t>
          </a:r>
        </a:p>
      </dgm:t>
    </dgm:pt>
    <dgm:pt modelId="{22744889-169B-48BD-85CB-5E7B46CFC415}" type="parTrans" cxnId="{61491520-FDE2-47F2-BE3C-29ECCBFB174D}">
      <dgm:prSet/>
      <dgm:spPr>
        <a:solidFill>
          <a:schemeClr val="accent2"/>
        </a:solidFill>
      </dgm:spPr>
      <dgm:t>
        <a:bodyPr rtlCol="0"/>
        <a:lstStyle/>
        <a:p>
          <a:pPr rtl="0"/>
          <a:endParaRPr lang="en-US" baseline="0">
            <a:latin typeface="Arial" panose="020B0604020202020204" pitchFamily="34" charset="0"/>
            <a:ea typeface="ＭＳ Ｐゴシック" panose="020B0600070205080204" pitchFamily="50" charset="-128"/>
          </a:endParaRPr>
        </a:p>
      </dgm:t>
    </dgm:pt>
    <dgm:pt modelId="{D6B25FF2-F780-401C-A4C0-C5D0C587FE28}" type="sibTrans" cxnId="{61491520-FDE2-47F2-BE3C-29ECCBFB174D}">
      <dgm:prSet/>
      <dgm:spPr/>
      <dgm:t>
        <a:bodyPr rtlCol="0"/>
        <a:lstStyle/>
        <a:p>
          <a:pPr rtl="0"/>
          <a:endParaRPr lang="en-US" baseline="0">
            <a:latin typeface="Arial" panose="020B0604020202020204" pitchFamily="34" charset="0"/>
            <a:ea typeface="ＭＳ Ｐゴシック" panose="020B0600070205080204" pitchFamily="50" charset="-128"/>
          </a:endParaRPr>
        </a:p>
      </dgm:t>
    </dgm:pt>
    <dgm:pt modelId="{DC6A065F-B218-4A9F-9347-CA057FE08ED6}" type="pres">
      <dgm:prSet presAssocID="{687834EF-6D9E-4767-A0D5-BD1F9D31D226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67E9354-2C26-46C3-940F-C51A3681FDEC}" type="pres">
      <dgm:prSet presAssocID="{9FABDECA-8DE8-4513-9BF9-6C1A19CDA7D8}" presName="centerShape" presStyleLbl="node0" presStyleIdx="0" presStyleCnt="1" custScaleX="130601"/>
      <dgm:spPr/>
    </dgm:pt>
    <dgm:pt modelId="{82A0741A-FE47-48CE-B582-31F601010338}" type="pres">
      <dgm:prSet presAssocID="{FE062222-A5DC-4D80-9C2E-55B94EA38A0C}" presName="parTrans" presStyleLbl="bgSibTrans2D1" presStyleIdx="0" presStyleCnt="4"/>
      <dgm:spPr/>
    </dgm:pt>
    <dgm:pt modelId="{F34349A9-84BD-4526-9DAF-CB7C12A11A8B}" type="pres">
      <dgm:prSet presAssocID="{EA7CB725-9CFD-44C4-AC30-57ABE4CFB689}" presName="node" presStyleLbl="node1" presStyleIdx="0" presStyleCnt="4" custRadScaleRad="116486" custRadScaleInc="-1139">
        <dgm:presLayoutVars>
          <dgm:bulletEnabled val="1"/>
        </dgm:presLayoutVars>
      </dgm:prSet>
      <dgm:spPr/>
    </dgm:pt>
    <dgm:pt modelId="{607E22EA-2D14-4535-85E7-6880282D430E}" type="pres">
      <dgm:prSet presAssocID="{B96D5A9A-0EC1-45D8-89D3-583814F0CD25}" presName="parTrans" presStyleLbl="bgSibTrans2D1" presStyleIdx="1" presStyleCnt="4"/>
      <dgm:spPr/>
    </dgm:pt>
    <dgm:pt modelId="{CF525E41-3220-4666-B190-3DF64A6059F2}" type="pres">
      <dgm:prSet presAssocID="{BDCFB5D3-BAB4-4107-8A24-BFC59BE4A375}" presName="node" presStyleLbl="node1" presStyleIdx="1" presStyleCnt="4">
        <dgm:presLayoutVars>
          <dgm:bulletEnabled val="1"/>
        </dgm:presLayoutVars>
      </dgm:prSet>
      <dgm:spPr/>
    </dgm:pt>
    <dgm:pt modelId="{409957A2-946B-4D7C-9B93-0CD0684F9240}" type="pres">
      <dgm:prSet presAssocID="{32536B63-EB98-4D7C-8E71-4FF850BE49D8}" presName="parTrans" presStyleLbl="bgSibTrans2D1" presStyleIdx="2" presStyleCnt="4"/>
      <dgm:spPr/>
    </dgm:pt>
    <dgm:pt modelId="{73EAE65A-6BF2-4752-9461-85261D918D62}" type="pres">
      <dgm:prSet presAssocID="{D877BAD9-D2FA-49DB-BF97-111E40AF9191}" presName="node" presStyleLbl="node1" presStyleIdx="2" presStyleCnt="4">
        <dgm:presLayoutVars>
          <dgm:bulletEnabled val="1"/>
        </dgm:presLayoutVars>
      </dgm:prSet>
      <dgm:spPr/>
    </dgm:pt>
    <dgm:pt modelId="{D613DFAE-E82E-491D-AE29-DD37FFB7E19E}" type="pres">
      <dgm:prSet presAssocID="{22744889-169B-48BD-85CB-5E7B46CFC415}" presName="parTrans" presStyleLbl="bgSibTrans2D1" presStyleIdx="3" presStyleCnt="4"/>
      <dgm:spPr/>
    </dgm:pt>
    <dgm:pt modelId="{997AEAE9-6920-4345-96B8-1AB3C1756572}" type="pres">
      <dgm:prSet presAssocID="{18A918A9-82DD-4EF8-91BE-9525F5449591}" presName="node" presStyleLbl="node1" presStyleIdx="3" presStyleCnt="4" custRadScaleRad="117861" custRadScaleInc="1393">
        <dgm:presLayoutVars>
          <dgm:bulletEnabled val="1"/>
        </dgm:presLayoutVars>
      </dgm:prSet>
      <dgm:spPr/>
    </dgm:pt>
  </dgm:ptLst>
  <dgm:cxnLst>
    <dgm:cxn modelId="{82DC021B-8375-4B24-AB43-634D2E8D0B45}" type="presOf" srcId="{B96D5A9A-0EC1-45D8-89D3-583814F0CD25}" destId="{607E22EA-2D14-4535-85E7-6880282D430E}" srcOrd="0" destOrd="0" presId="urn:microsoft.com/office/officeart/2005/8/layout/radial4"/>
    <dgm:cxn modelId="{809EE61D-A1C8-4C98-AF06-5BE6FDDB4A7C}" srcId="{9FABDECA-8DE8-4513-9BF9-6C1A19CDA7D8}" destId="{EA7CB725-9CFD-44C4-AC30-57ABE4CFB689}" srcOrd="0" destOrd="0" parTransId="{FE062222-A5DC-4D80-9C2E-55B94EA38A0C}" sibTransId="{E2F84013-A332-4030-A45F-A6C78F402D28}"/>
    <dgm:cxn modelId="{61491520-FDE2-47F2-BE3C-29ECCBFB174D}" srcId="{9FABDECA-8DE8-4513-9BF9-6C1A19CDA7D8}" destId="{18A918A9-82DD-4EF8-91BE-9525F5449591}" srcOrd="3" destOrd="0" parTransId="{22744889-169B-48BD-85CB-5E7B46CFC415}" sibTransId="{D6B25FF2-F780-401C-A4C0-C5D0C587FE28}"/>
    <dgm:cxn modelId="{7294053E-2030-4FE5-A338-7D05E872C30E}" type="presOf" srcId="{9FABDECA-8DE8-4513-9BF9-6C1A19CDA7D8}" destId="{F67E9354-2C26-46C3-940F-C51A3681FDEC}" srcOrd="0" destOrd="0" presId="urn:microsoft.com/office/officeart/2005/8/layout/radial4"/>
    <dgm:cxn modelId="{B4FD6F65-9538-43E0-85F0-89C30B2D660A}" type="presOf" srcId="{D877BAD9-D2FA-49DB-BF97-111E40AF9191}" destId="{73EAE65A-6BF2-4752-9461-85261D918D62}" srcOrd="0" destOrd="0" presId="urn:microsoft.com/office/officeart/2005/8/layout/radial4"/>
    <dgm:cxn modelId="{D6705F47-C0DB-43FF-8C8E-D6508333731B}" srcId="{9FABDECA-8DE8-4513-9BF9-6C1A19CDA7D8}" destId="{BDCFB5D3-BAB4-4107-8A24-BFC59BE4A375}" srcOrd="1" destOrd="0" parTransId="{B96D5A9A-0EC1-45D8-89D3-583814F0CD25}" sibTransId="{B39D85F7-FCF9-49F8-B943-89D828438CA9}"/>
    <dgm:cxn modelId="{8E98074A-AACB-4593-9504-D41E2A3A6861}" type="presOf" srcId="{687834EF-6D9E-4767-A0D5-BD1F9D31D226}" destId="{DC6A065F-B218-4A9F-9347-CA057FE08ED6}" srcOrd="0" destOrd="0" presId="urn:microsoft.com/office/officeart/2005/8/layout/radial4"/>
    <dgm:cxn modelId="{D33E6F6B-54F0-44DA-A916-55FCD6305086}" srcId="{687834EF-6D9E-4767-A0D5-BD1F9D31D226}" destId="{9FABDECA-8DE8-4513-9BF9-6C1A19CDA7D8}" srcOrd="0" destOrd="0" parTransId="{2E0F3174-DAC5-4450-A9D9-350E444841A9}" sibTransId="{C2D2909D-8414-44A9-917D-B7E5978703A6}"/>
    <dgm:cxn modelId="{9E72C471-A199-4919-949C-3657FBC3A30E}" type="presOf" srcId="{BDCFB5D3-BAB4-4107-8A24-BFC59BE4A375}" destId="{CF525E41-3220-4666-B190-3DF64A6059F2}" srcOrd="0" destOrd="0" presId="urn:microsoft.com/office/officeart/2005/8/layout/radial4"/>
    <dgm:cxn modelId="{C5990455-6E78-4F3A-8A85-CB21E4C0A4B6}" type="presOf" srcId="{22744889-169B-48BD-85CB-5E7B46CFC415}" destId="{D613DFAE-E82E-491D-AE29-DD37FFB7E19E}" srcOrd="0" destOrd="0" presId="urn:microsoft.com/office/officeart/2005/8/layout/radial4"/>
    <dgm:cxn modelId="{C06BFC8B-0FC6-42D8-8B2E-D60A6BB046C8}" type="presOf" srcId="{18A918A9-82DD-4EF8-91BE-9525F5449591}" destId="{997AEAE9-6920-4345-96B8-1AB3C1756572}" srcOrd="0" destOrd="0" presId="urn:microsoft.com/office/officeart/2005/8/layout/radial4"/>
    <dgm:cxn modelId="{BA526493-31DC-492E-9E7D-034CB8D45F47}" type="presOf" srcId="{FE062222-A5DC-4D80-9C2E-55B94EA38A0C}" destId="{82A0741A-FE47-48CE-B582-31F601010338}" srcOrd="0" destOrd="0" presId="urn:microsoft.com/office/officeart/2005/8/layout/radial4"/>
    <dgm:cxn modelId="{9424739E-1162-44F5-AA63-7D8C068602CA}" srcId="{9FABDECA-8DE8-4513-9BF9-6C1A19CDA7D8}" destId="{D877BAD9-D2FA-49DB-BF97-111E40AF9191}" srcOrd="2" destOrd="0" parTransId="{32536B63-EB98-4D7C-8E71-4FF850BE49D8}" sibTransId="{41004624-97FD-49B6-85F9-30B11987DAC0}"/>
    <dgm:cxn modelId="{F1E224E6-01BB-432F-A245-958C25DC96CD}" type="presOf" srcId="{EA7CB725-9CFD-44C4-AC30-57ABE4CFB689}" destId="{F34349A9-84BD-4526-9DAF-CB7C12A11A8B}" srcOrd="0" destOrd="0" presId="urn:microsoft.com/office/officeart/2005/8/layout/radial4"/>
    <dgm:cxn modelId="{82FD12F0-1956-4C03-B1FD-C35346F4BFDD}" type="presOf" srcId="{32536B63-EB98-4D7C-8E71-4FF850BE49D8}" destId="{409957A2-946B-4D7C-9B93-0CD0684F9240}" srcOrd="0" destOrd="0" presId="urn:microsoft.com/office/officeart/2005/8/layout/radial4"/>
    <dgm:cxn modelId="{7CBBC7A8-949D-46A1-AB3C-6E0271550186}" type="presParOf" srcId="{DC6A065F-B218-4A9F-9347-CA057FE08ED6}" destId="{F67E9354-2C26-46C3-940F-C51A3681FDEC}" srcOrd="0" destOrd="0" presId="urn:microsoft.com/office/officeart/2005/8/layout/radial4"/>
    <dgm:cxn modelId="{9D510757-BA79-4891-AD03-3EBB25574A10}" type="presParOf" srcId="{DC6A065F-B218-4A9F-9347-CA057FE08ED6}" destId="{82A0741A-FE47-48CE-B582-31F601010338}" srcOrd="1" destOrd="0" presId="urn:microsoft.com/office/officeart/2005/8/layout/radial4"/>
    <dgm:cxn modelId="{57607DD2-1EE8-45FA-875E-05958148F98A}" type="presParOf" srcId="{DC6A065F-B218-4A9F-9347-CA057FE08ED6}" destId="{F34349A9-84BD-4526-9DAF-CB7C12A11A8B}" srcOrd="2" destOrd="0" presId="urn:microsoft.com/office/officeart/2005/8/layout/radial4"/>
    <dgm:cxn modelId="{E61681E6-9927-42EC-80BF-014BAED0A99D}" type="presParOf" srcId="{DC6A065F-B218-4A9F-9347-CA057FE08ED6}" destId="{607E22EA-2D14-4535-85E7-6880282D430E}" srcOrd="3" destOrd="0" presId="urn:microsoft.com/office/officeart/2005/8/layout/radial4"/>
    <dgm:cxn modelId="{D357143F-F484-4B0D-AC29-7ADA9417F79B}" type="presParOf" srcId="{DC6A065F-B218-4A9F-9347-CA057FE08ED6}" destId="{CF525E41-3220-4666-B190-3DF64A6059F2}" srcOrd="4" destOrd="0" presId="urn:microsoft.com/office/officeart/2005/8/layout/radial4"/>
    <dgm:cxn modelId="{631ED844-D8E8-48C8-A6F8-B85530236F9E}" type="presParOf" srcId="{DC6A065F-B218-4A9F-9347-CA057FE08ED6}" destId="{409957A2-946B-4D7C-9B93-0CD0684F9240}" srcOrd="5" destOrd="0" presId="urn:microsoft.com/office/officeart/2005/8/layout/radial4"/>
    <dgm:cxn modelId="{65D61495-2683-4D04-8702-839BF7150440}" type="presParOf" srcId="{DC6A065F-B218-4A9F-9347-CA057FE08ED6}" destId="{73EAE65A-6BF2-4752-9461-85261D918D62}" srcOrd="6" destOrd="0" presId="urn:microsoft.com/office/officeart/2005/8/layout/radial4"/>
    <dgm:cxn modelId="{8861CE02-D183-4DD6-9153-ABF56659FFD3}" type="presParOf" srcId="{DC6A065F-B218-4A9F-9347-CA057FE08ED6}" destId="{D613DFAE-E82E-491D-AE29-DD37FFB7E19E}" srcOrd="7" destOrd="0" presId="urn:microsoft.com/office/officeart/2005/8/layout/radial4"/>
    <dgm:cxn modelId="{4B9511B8-CE6D-4BBC-833F-21DE1F3E87F0}" type="presParOf" srcId="{DC6A065F-B218-4A9F-9347-CA057FE08ED6}" destId="{997AEAE9-6920-4345-96B8-1AB3C1756572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7E9354-2C26-46C3-940F-C51A3681FDEC}">
      <dsp:nvSpPr>
        <dsp:cNvPr id="0" name=""/>
        <dsp:cNvSpPr/>
      </dsp:nvSpPr>
      <dsp:spPr>
        <a:xfrm>
          <a:off x="1940902" y="1866889"/>
          <a:ext cx="2114396" cy="1618974"/>
        </a:xfrm>
        <a:prstGeom prst="ellipse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rtlCol="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" sz="2000" kern="1200" baseline="0">
              <a:latin typeface="Arial" panose="020B0604020202020204" pitchFamily="34" charset="0"/>
              <a:ea typeface="ＭＳ Ｐゴシック" panose="020B0600070205080204" pitchFamily="50" charset="-128"/>
            </a:rPr>
            <a:t>災害廃棄物管理</a:t>
          </a:r>
        </a:p>
      </dsp:txBody>
      <dsp:txXfrm>
        <a:off x="2250548" y="2103982"/>
        <a:ext cx="1495104" cy="1144788"/>
      </dsp:txXfrm>
    </dsp:sp>
    <dsp:sp modelId="{82A0741A-FE47-48CE-B582-31F601010338}">
      <dsp:nvSpPr>
        <dsp:cNvPr id="0" name=""/>
        <dsp:cNvSpPr/>
      </dsp:nvSpPr>
      <dsp:spPr>
        <a:xfrm rot="11793102">
          <a:off x="743613" y="1957820"/>
          <a:ext cx="1225929" cy="461407"/>
        </a:xfrm>
        <a:prstGeom prst="leftArrow">
          <a:avLst>
            <a:gd name="adj1" fmla="val 60000"/>
            <a:gd name="adj2" fmla="val 50000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4349A9-84BD-4526-9DAF-CB7C12A11A8B}">
      <dsp:nvSpPr>
        <dsp:cNvPr id="0" name=""/>
        <dsp:cNvSpPr/>
      </dsp:nvSpPr>
      <dsp:spPr>
        <a:xfrm>
          <a:off x="0" y="1398692"/>
          <a:ext cx="1538025" cy="1230420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rtlCol="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" sz="2400" kern="1200" baseline="0">
              <a:latin typeface="Arial" panose="020B0604020202020204" pitchFamily="34" charset="0"/>
              <a:ea typeface="ＭＳ Ｐゴシック" panose="020B0600070205080204" pitchFamily="50" charset="-128"/>
            </a:rPr>
            <a:t>災害リスク管理政策</a:t>
          </a:r>
        </a:p>
      </dsp:txBody>
      <dsp:txXfrm>
        <a:off x="36038" y="1434730"/>
        <a:ext cx="1465949" cy="1158344"/>
      </dsp:txXfrm>
    </dsp:sp>
    <dsp:sp modelId="{607E22EA-2D14-4535-85E7-6880282D430E}">
      <dsp:nvSpPr>
        <dsp:cNvPr id="0" name=""/>
        <dsp:cNvSpPr/>
      </dsp:nvSpPr>
      <dsp:spPr>
        <a:xfrm rot="14700000">
          <a:off x="1646631" y="998631"/>
          <a:ext cx="1353405" cy="461407"/>
        </a:xfrm>
        <a:prstGeom prst="leftArrow">
          <a:avLst>
            <a:gd name="adj1" fmla="val 60000"/>
            <a:gd name="adj2" fmla="val 50000"/>
          </a:avLst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525E41-3220-4666-B190-3DF64A6059F2}">
      <dsp:nvSpPr>
        <dsp:cNvPr id="0" name=""/>
        <dsp:cNvSpPr/>
      </dsp:nvSpPr>
      <dsp:spPr>
        <a:xfrm>
          <a:off x="1268334" y="823"/>
          <a:ext cx="1538025" cy="1230420"/>
        </a:xfrm>
        <a:prstGeom prst="roundRect">
          <a:avLst>
            <a:gd name="adj" fmla="val 1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rtlCol="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" sz="2400" kern="1200" baseline="0">
              <a:latin typeface="Arial" panose="020B0604020202020204" pitchFamily="34" charset="0"/>
              <a:ea typeface="ＭＳ Ｐゴシック" panose="020B0600070205080204" pitchFamily="50" charset="-128"/>
            </a:rPr>
            <a:t>環境管理政策</a:t>
          </a:r>
        </a:p>
      </dsp:txBody>
      <dsp:txXfrm>
        <a:off x="1304372" y="36861"/>
        <a:ext cx="1465949" cy="1158344"/>
      </dsp:txXfrm>
    </dsp:sp>
    <dsp:sp modelId="{409957A2-946B-4D7C-9B93-0CD0684F9240}">
      <dsp:nvSpPr>
        <dsp:cNvPr id="0" name=""/>
        <dsp:cNvSpPr/>
      </dsp:nvSpPr>
      <dsp:spPr>
        <a:xfrm rot="17700000">
          <a:off x="2996164" y="998631"/>
          <a:ext cx="1353405" cy="461407"/>
        </a:xfrm>
        <a:prstGeom prst="leftArrow">
          <a:avLst>
            <a:gd name="adj1" fmla="val 60000"/>
            <a:gd name="adj2" fmla="val 50000"/>
          </a:avLst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EAE65A-6BF2-4752-9461-85261D918D62}">
      <dsp:nvSpPr>
        <dsp:cNvPr id="0" name=""/>
        <dsp:cNvSpPr/>
      </dsp:nvSpPr>
      <dsp:spPr>
        <a:xfrm>
          <a:off x="3189841" y="823"/>
          <a:ext cx="1538025" cy="1230420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rtlCol="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" sz="2400" kern="1200" baseline="0" dirty="0">
              <a:latin typeface="Arial" panose="020B0604020202020204" pitchFamily="34" charset="0"/>
              <a:ea typeface="ＭＳ Ｐゴシック" panose="020B0600070205080204" pitchFamily="50" charset="-128"/>
            </a:rPr>
            <a:t>地方自治体の政策</a:t>
          </a:r>
        </a:p>
      </dsp:txBody>
      <dsp:txXfrm>
        <a:off x="3225879" y="36861"/>
        <a:ext cx="1465949" cy="1158344"/>
      </dsp:txXfrm>
    </dsp:sp>
    <dsp:sp modelId="{D613DFAE-E82E-491D-AE29-DD37FFB7E19E}">
      <dsp:nvSpPr>
        <dsp:cNvPr id="0" name=""/>
        <dsp:cNvSpPr/>
      </dsp:nvSpPr>
      <dsp:spPr>
        <a:xfrm rot="20603153">
          <a:off x="4025961" y="1955946"/>
          <a:ext cx="1226836" cy="461407"/>
        </a:xfrm>
        <a:prstGeom prst="leftArrow">
          <a:avLst>
            <a:gd name="adj1" fmla="val 60000"/>
            <a:gd name="adj2" fmla="val 50000"/>
          </a:avLst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7AEAE9-6920-4345-96B8-1AB3C1756572}">
      <dsp:nvSpPr>
        <dsp:cNvPr id="0" name=""/>
        <dsp:cNvSpPr/>
      </dsp:nvSpPr>
      <dsp:spPr>
        <a:xfrm>
          <a:off x="4458176" y="1396048"/>
          <a:ext cx="1538025" cy="1230420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rtlCol="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" sz="2400" kern="1200" baseline="0">
              <a:latin typeface="Arial" panose="020B0604020202020204" pitchFamily="34" charset="0"/>
              <a:ea typeface="ＭＳ Ｐゴシック" panose="020B0600070205080204" pitchFamily="50" charset="-128"/>
            </a:rPr>
            <a:t>気候変動政策</a:t>
          </a:r>
        </a:p>
      </dsp:txBody>
      <dsp:txXfrm>
        <a:off x="4494214" y="1432086"/>
        <a:ext cx="1465949" cy="11583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2.xml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68580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algn="ctr" rtl="0"/>
            <a:r>
              <a:rPr lang="ja" b="1">
                <a:solidFill>
                  <a:srgbClr val="FF8000"/>
                </a:solidFill>
                <a:latin typeface="Arial" panose="020B0604020202020204" pitchFamily="34" charset="0"/>
              </a:rPr>
              <a:t>Confidential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987C408-2047-4A5B-8C66-EDDC2B62786D}" type="datetimeFigureOut">
              <a:rPr lang="en-US" smtClean="0"/>
              <a:t>11/24/2024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7BC4CF1-4CB3-4023-9928-3090442E7E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67394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1.xml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68580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ctr">
              <a:defRPr lang="en-US" sz="1200" b="1" i="0" u="none">
                <a:solidFill>
                  <a:srgbClr val="FF8000"/>
                </a:solidFill>
                <a:latin typeface="Arial" panose="020B0604020202020204" pitchFamily="34" charset="0"/>
              </a:defRPr>
            </a:lvl1pPr>
          </a:lstStyle>
          <a:p>
            <a:pPr rtl="0"/>
            <a:r>
              <a:rPr lang="ja"/>
              <a:t>Confidential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DC33F6B-91DC-294C-AADB-54ABB65B7952}" type="datetimeFigureOut">
              <a:rPr lang="en-US" smtClean="0"/>
              <a:t>11/24/2024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ja"/>
              <a:t>Edit Master text styles</a:t>
            </a:r>
          </a:p>
          <a:p>
            <a:pPr lvl="1" rtl="0"/>
            <a:r>
              <a:rPr lang="ja"/>
              <a:t>Second level</a:t>
            </a:r>
          </a:p>
          <a:p>
            <a:pPr lvl="2" rtl="0"/>
            <a:r>
              <a:rPr lang="ja"/>
              <a:t>Third level</a:t>
            </a:r>
          </a:p>
          <a:p>
            <a:pPr lvl="3" rtl="0"/>
            <a:r>
              <a:rPr lang="ja"/>
              <a:t>Fourth level</a:t>
            </a:r>
          </a:p>
          <a:p>
            <a:pPr lvl="4" rtl="0"/>
            <a:r>
              <a:rPr lang="ja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345572E-FC09-C447-A99E-4A4E590545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027124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2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3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4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5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6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7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8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9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0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2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3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4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5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6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7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8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9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0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2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3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4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5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6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7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8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9.xml"/></Relationships>
</file>

<file path=ppt/notesSlides/_rels/notesSlide3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0.xml"/></Relationships>
</file>

<file path=ppt/notesSlides/_rels/notesSlide3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.xm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2.xml"/></Relationships>
</file>

<file path=ppt/notesSlides/_rels/notesSlide4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3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8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9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0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/>
        <p:txBody>
          <a:bodyPr rtlCol="0"/>
          <a:lstStyle/>
          <a:p>
            <a:pPr rtl="0"/>
            <a:r>
              <a:rPr lang="ja"/>
              <a:t>Confidential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345572E-FC09-C447-A99E-4A4E590545B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387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/>
        <p:txBody>
          <a:bodyPr rtlCol="0"/>
          <a:lstStyle/>
          <a:p>
            <a:pPr rtl="0"/>
            <a:r>
              <a:rPr lang="ja"/>
              <a:t>Confidential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345572E-FC09-C447-A99E-4A4E590545B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1884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baseline="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/>
        <p:txBody>
          <a:bodyPr rtlCol="0"/>
          <a:lstStyle/>
          <a:p>
            <a:pPr rtl="0"/>
            <a:r>
              <a:rPr lang="ja"/>
              <a:t>Confidential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345572E-FC09-C447-A99E-4A4E590545B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8016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9DBCE-A4AC-3500-9802-A9A5C7E15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E881E9-BFD9-0F9B-BE04-17C713A2B0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D11473-C9B9-A79D-21B8-9E5CD6AC1C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baseline="0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C12888BF-7D7F-9280-6343-CA57BC37DB89}"/>
              </a:ext>
            </a:extLst>
          </p:cNvPr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/>
        <p:txBody>
          <a:bodyPr rtlCol="0"/>
          <a:lstStyle/>
          <a:p>
            <a:pPr rtl="0"/>
            <a:r>
              <a:rPr lang="ja"/>
              <a:t>Confidential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875E6-DBB5-1A36-72F0-88BDC3419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0FF35B-AF68-954E-992C-0C0423B6A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345572E-FC09-C447-A99E-4A4E590545B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0705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baseline="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/>
        <p:txBody>
          <a:bodyPr rtlCol="0"/>
          <a:lstStyle/>
          <a:p>
            <a:pPr rtl="0"/>
            <a:r>
              <a:rPr lang="ja"/>
              <a:t>Confidential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345572E-FC09-C447-A99E-4A4E590545B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5375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baseline="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/>
        <p:txBody>
          <a:bodyPr rtlCol="0"/>
          <a:lstStyle/>
          <a:p>
            <a:pPr rtl="0"/>
            <a:r>
              <a:rPr lang="ja"/>
              <a:t>Confidential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345572E-FC09-C447-A99E-4A4E590545B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7861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baseline="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/>
        <p:txBody>
          <a:bodyPr rtlCol="0"/>
          <a:lstStyle/>
          <a:p>
            <a:pPr rtl="0"/>
            <a:r>
              <a:rPr lang="ja"/>
              <a:t>Confidential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345572E-FC09-C447-A99E-4A4E590545B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291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baseline="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/>
        <p:txBody>
          <a:bodyPr rtlCol="0"/>
          <a:lstStyle/>
          <a:p>
            <a:pPr rtl="0"/>
            <a:r>
              <a:rPr lang="ja"/>
              <a:t>Confidential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345572E-FC09-C447-A99E-4A4E590545B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9615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baseline="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/>
        <p:txBody>
          <a:bodyPr rtlCol="0"/>
          <a:lstStyle/>
          <a:p>
            <a:pPr rtl="0"/>
            <a:r>
              <a:rPr lang="ja"/>
              <a:t>Confidential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345572E-FC09-C447-A99E-4A4E590545B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9034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baseline="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/>
        <p:txBody>
          <a:bodyPr rtlCol="0"/>
          <a:lstStyle/>
          <a:p>
            <a:pPr rtl="0"/>
            <a:r>
              <a:rPr lang="ja"/>
              <a:t>Confidential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345572E-FC09-C447-A99E-4A4E590545B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6066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baseline="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/>
        <p:txBody>
          <a:bodyPr rtlCol="0"/>
          <a:lstStyle/>
          <a:p>
            <a:pPr rtl="0"/>
            <a:r>
              <a:rPr lang="ja"/>
              <a:t>Confidential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345572E-FC09-C447-A99E-4A4E590545B8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89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/>
        <p:txBody>
          <a:bodyPr rtlCol="0"/>
          <a:lstStyle/>
          <a:p>
            <a:pPr rtl="0"/>
            <a:r>
              <a:rPr lang="ja"/>
              <a:t>Confidential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345572E-FC09-C447-A99E-4A4E590545B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1147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baseline="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/>
        <p:txBody>
          <a:bodyPr rtlCol="0"/>
          <a:lstStyle/>
          <a:p>
            <a:pPr rtl="0"/>
            <a:r>
              <a:rPr lang="ja"/>
              <a:t>Confidential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345572E-FC09-C447-A99E-4A4E590545B8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4115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baseline="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/>
        <p:txBody>
          <a:bodyPr rtlCol="0"/>
          <a:lstStyle/>
          <a:p>
            <a:pPr rtl="0"/>
            <a:r>
              <a:rPr lang="ja"/>
              <a:t>Confidential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345572E-FC09-C447-A99E-4A4E590545B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585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baseline="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/>
        <p:txBody>
          <a:bodyPr rtlCol="0"/>
          <a:lstStyle/>
          <a:p>
            <a:pPr rtl="0"/>
            <a:r>
              <a:rPr lang="ja"/>
              <a:t>Confidential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345572E-FC09-C447-A99E-4A4E590545B8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4240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baseline="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/>
        <p:txBody>
          <a:bodyPr rtlCol="0"/>
          <a:lstStyle/>
          <a:p>
            <a:pPr rtl="0"/>
            <a:r>
              <a:rPr lang="ja"/>
              <a:t>Confidential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345572E-FC09-C447-A99E-4A4E590545B8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4330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/>
        <p:txBody>
          <a:bodyPr rtlCol="0"/>
          <a:lstStyle/>
          <a:p>
            <a:pPr rtl="0"/>
            <a:r>
              <a:rPr lang="ja"/>
              <a:t>Confidential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345572E-FC09-C447-A99E-4A4E590545B8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5930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baseline="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/>
        <p:txBody>
          <a:bodyPr rtlCol="0"/>
          <a:lstStyle/>
          <a:p>
            <a:pPr rtl="0"/>
            <a:r>
              <a:rPr lang="ja"/>
              <a:t>Confidential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345572E-FC09-C447-A99E-4A4E590545B8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3767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baseline="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/>
        <p:txBody>
          <a:bodyPr rtlCol="0"/>
          <a:lstStyle/>
          <a:p>
            <a:pPr rtl="0"/>
            <a:r>
              <a:rPr lang="ja"/>
              <a:t>Confidential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345572E-FC09-C447-A99E-4A4E590545B8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411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baseline="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/>
        <p:txBody>
          <a:bodyPr rtlCol="0"/>
          <a:lstStyle/>
          <a:p>
            <a:pPr rtl="0"/>
            <a:r>
              <a:rPr lang="ja"/>
              <a:t>Confidential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345572E-FC09-C447-A99E-4A4E590545B8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8687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CBCF3-DB08-EEBF-F136-427F60697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33C18A-2F2D-05DC-EC6A-44C90A4D1E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96D439-E481-2451-61E4-26642C3092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baseline="0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EDE0BB7E-6398-E706-3E0D-515BA8FC663F}"/>
              </a:ext>
            </a:extLst>
          </p:cNvPr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/>
        <p:txBody>
          <a:bodyPr rtlCol="0"/>
          <a:lstStyle/>
          <a:p>
            <a:pPr rtl="0"/>
            <a:r>
              <a:rPr lang="ja"/>
              <a:t>Confidential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AA8E70-5079-A057-DB90-5087E2BFF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40E70C-8EDC-2F59-DAC5-76FA7CD9F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345572E-FC09-C447-A99E-4A4E590545B8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5344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5A27AF-53B7-44BE-2A06-B0F50BAD9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10F8AC-3D09-DA7F-FB8B-DA29F0331A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E855DF-D27F-AB23-F6DF-2CB309EFA9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baseline="0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A283AC02-0826-DF9F-8077-27743C097353}"/>
              </a:ext>
            </a:extLst>
          </p:cNvPr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/>
        <p:txBody>
          <a:bodyPr rtlCol="0"/>
          <a:lstStyle/>
          <a:p>
            <a:pPr rtl="0"/>
            <a:r>
              <a:rPr lang="ja"/>
              <a:t>Confidential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DD5850-04BA-9A5A-C507-3EFE773B8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CE326D-BE2C-974E-387B-04567A92F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345572E-FC09-C447-A99E-4A4E590545B8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175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/>
        <p:txBody>
          <a:bodyPr rtlCol="0"/>
          <a:lstStyle/>
          <a:p>
            <a:pPr rtl="0"/>
            <a:r>
              <a:rPr lang="ja"/>
              <a:t>Confidential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345572E-FC09-C447-A99E-4A4E590545B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3041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E3BE9-FCF4-D8AB-28FC-DF1A54B02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B99FAD-4E37-B918-D76E-F8BA00E9A0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3F41F2-C861-3974-7166-4762698BA0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baseline="0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03A205FB-F86E-B03E-023A-70FADCC57D37}"/>
              </a:ext>
            </a:extLst>
          </p:cNvPr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/>
        <p:txBody>
          <a:bodyPr rtlCol="0"/>
          <a:lstStyle/>
          <a:p>
            <a:pPr rtl="0"/>
            <a:r>
              <a:rPr lang="ja"/>
              <a:t>Confidential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3EB2BE-CB0A-66BC-AA2F-F52C65F7A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B1DBFE-EF32-C15E-57F7-3E41BD0CE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345572E-FC09-C447-A99E-4A4E590545B8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895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689D05-9FA3-2E6A-A91D-5DC82619B9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C4CB32-88B9-E2D9-2ED7-5074C1000E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631125-C9AD-F30D-9111-F7D4B8221C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baseline="0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F893C850-129F-ED71-2D01-91A734BE7734}"/>
              </a:ext>
            </a:extLst>
          </p:cNvPr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/>
        <p:txBody>
          <a:bodyPr rtlCol="0"/>
          <a:lstStyle/>
          <a:p>
            <a:pPr rtl="0"/>
            <a:r>
              <a:rPr lang="ja"/>
              <a:t>Confidential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717738-EF64-C21E-4793-85DDCCC31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1807D8-C06F-FD7E-D74F-B3D933A48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345572E-FC09-C447-A99E-4A4E590545B8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7801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62196D-4AE8-6817-EAE1-EFB9098DCF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7C773C-8C5B-2370-3BB4-8155ADC2A9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BA7019-8D1B-4D47-6F2A-A6D9717866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baseline="0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ACC027AA-5A5B-0B88-5275-E1DFF093A54D}"/>
              </a:ext>
            </a:extLst>
          </p:cNvPr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/>
        <p:txBody>
          <a:bodyPr rtlCol="0"/>
          <a:lstStyle/>
          <a:p>
            <a:pPr rtl="0"/>
            <a:r>
              <a:rPr lang="ja"/>
              <a:t>Confidential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17036B-5575-2830-2667-D29444D8A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493436-3346-C4EB-9161-CFB2EE6D5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345572E-FC09-C447-A99E-4A4E590545B8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4000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645256-C174-D193-87A4-90DB994E0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A54440-DD93-776F-8064-8ECB095C32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50780C-8CF6-3B1F-8651-543F76C455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baseline="0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506339D4-9ED5-9159-6F1B-E901F5F72BE3}"/>
              </a:ext>
            </a:extLst>
          </p:cNvPr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/>
        <p:txBody>
          <a:bodyPr rtlCol="0"/>
          <a:lstStyle/>
          <a:p>
            <a:pPr rtl="0"/>
            <a:r>
              <a:rPr lang="ja"/>
              <a:t>Confidential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CF9795-D8AC-BBA0-248F-18BA17C34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3CD766-C0EF-81E5-60DF-FB5B724A8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345572E-FC09-C447-A99E-4A4E590545B8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5106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0D8CA-710E-74E9-7494-28742DAC6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EFD029-BFD1-CFBB-2F77-0E6CEF5E52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6A0839-4E10-F8A3-9D9B-9312831746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baseline="0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55A3A346-BFE0-9CF8-875C-38A66503A3BA}"/>
              </a:ext>
            </a:extLst>
          </p:cNvPr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/>
        <p:txBody>
          <a:bodyPr rtlCol="0"/>
          <a:lstStyle/>
          <a:p>
            <a:pPr rtl="0"/>
            <a:r>
              <a:rPr lang="ja"/>
              <a:t>Confidential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B51BC5-FF74-15EA-E3DD-707EAFF42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7E7CD4-5789-B508-E009-3AF192689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345572E-FC09-C447-A99E-4A4E590545B8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0836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8517EC-2877-EA57-84CC-659F5E3D8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B8E175-E7EF-1D0F-0E71-BF3EDBFA4B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AC4FC6-BE58-75B0-5A75-5B0FBA56AF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baseline="0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ACEA732B-780A-8BAB-A17B-9F428D96AAEF}"/>
              </a:ext>
            </a:extLst>
          </p:cNvPr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/>
        <p:txBody>
          <a:bodyPr rtlCol="0"/>
          <a:lstStyle/>
          <a:p>
            <a:pPr rtl="0"/>
            <a:r>
              <a:rPr lang="ja"/>
              <a:t>Confidential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EE925-6A8D-01BC-1F1B-FE5E78DAE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D02D67-D253-3C92-D280-58248C3BC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345572E-FC09-C447-A99E-4A4E590545B8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96731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/>
        <p:txBody>
          <a:bodyPr rtlCol="0"/>
          <a:lstStyle/>
          <a:p>
            <a:pPr rtl="0"/>
            <a:r>
              <a:rPr lang="ja"/>
              <a:t>Confidential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345572E-FC09-C447-A99E-4A4E590545B8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16444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baseline="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/>
        <p:txBody>
          <a:bodyPr rtlCol="0"/>
          <a:lstStyle/>
          <a:p>
            <a:pPr rtl="0"/>
            <a:r>
              <a:rPr lang="ja"/>
              <a:t>Confidential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345572E-FC09-C447-A99E-4A4E590545B8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9007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/>
        <p:txBody>
          <a:bodyPr rtlCol="0"/>
          <a:lstStyle/>
          <a:p>
            <a:pPr rtl="0"/>
            <a:r>
              <a:rPr lang="ja"/>
              <a:t>Confidential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345572E-FC09-C447-A99E-4A4E590545B8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8921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EDCDB1-5066-135B-E376-0D836BBCD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351745-4220-76CA-EF61-9570771053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CEB4F8-7F68-DB2F-40C4-EC47147C19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baseline="0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A69DF407-4B00-1413-2259-2F3DD3E9E241}"/>
              </a:ext>
            </a:extLst>
          </p:cNvPr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/>
        <p:txBody>
          <a:bodyPr rtlCol="0"/>
          <a:lstStyle/>
          <a:p>
            <a:pPr rtl="0"/>
            <a:r>
              <a:rPr lang="ja"/>
              <a:t>Confidential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582E5B-F27E-5559-C99E-5B85EA1E2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9DEAD4-251D-BF72-6234-479D08FF1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345572E-FC09-C447-A99E-4A4E590545B8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982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/>
        <p:txBody>
          <a:bodyPr rtlCol="0"/>
          <a:lstStyle/>
          <a:p>
            <a:pPr rtl="0"/>
            <a:r>
              <a:rPr lang="ja"/>
              <a:t>Confidential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345572E-FC09-C447-A99E-4A4E590545B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79717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/>
        <p:txBody>
          <a:bodyPr rtlCol="0"/>
          <a:lstStyle/>
          <a:p>
            <a:pPr rtl="0"/>
            <a:r>
              <a:rPr lang="ja"/>
              <a:t>Confidential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345572E-FC09-C447-A99E-4A4E590545B8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83629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/>
        <p:txBody>
          <a:bodyPr rtlCol="0"/>
          <a:lstStyle/>
          <a:p>
            <a:pPr rtl="0"/>
            <a:r>
              <a:rPr lang="ja"/>
              <a:t>Confidential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345572E-FC09-C447-A99E-4A4E590545B8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01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/>
        <p:txBody>
          <a:bodyPr rtlCol="0"/>
          <a:lstStyle/>
          <a:p>
            <a:pPr rtl="0"/>
            <a:r>
              <a:rPr lang="ja"/>
              <a:t>Confidential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345572E-FC09-C447-A99E-4A4E590545B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809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baseline="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/>
        <p:txBody>
          <a:bodyPr rtlCol="0"/>
          <a:lstStyle/>
          <a:p>
            <a:pPr rtl="0"/>
            <a:r>
              <a:rPr lang="ja"/>
              <a:t>Confidential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345572E-FC09-C447-A99E-4A4E590545B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8569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baseline="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/>
        <p:txBody>
          <a:bodyPr rtlCol="0"/>
          <a:lstStyle/>
          <a:p>
            <a:pPr rtl="0"/>
            <a:r>
              <a:rPr lang="ja"/>
              <a:t>Confidential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345572E-FC09-C447-A99E-4A4E590545B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789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baseline="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/>
        <p:txBody>
          <a:bodyPr rtlCol="0"/>
          <a:lstStyle/>
          <a:p>
            <a:pPr rtl="0"/>
            <a:r>
              <a:rPr lang="ja"/>
              <a:t>Confidential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345572E-FC09-C447-A99E-4A4E590545B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4661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/>
        <p:txBody>
          <a:bodyPr rtlCol="0"/>
          <a:lstStyle/>
          <a:p>
            <a:pPr rtl="0"/>
            <a:r>
              <a:rPr lang="ja"/>
              <a:t>Confidential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345572E-FC09-C447-A99E-4A4E590545B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346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B28B9-6E29-DE46-92BF-6D5F12BDE5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ja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8734ED-6898-404B-9035-0F18C1F6B2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ja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6B5E7-22D7-1349-923D-949298BB8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dirty="0"/>
              <a:t>11/14/2024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82B84B-6071-2C4C-A8FC-BCAC55B93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236B53-626E-3E47-BE0F-50DB2F27C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9941F82-6ACE-6049-AF92-15573E0128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413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BC856-BFB4-214C-A221-BCE78ECCC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ja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7E02C9-679A-C84E-9B05-C1B82A1C27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ja"/>
              <a:t>Edit Master text styles</a:t>
            </a:r>
          </a:p>
          <a:p>
            <a:pPr lvl="1" rtl="0"/>
            <a:r>
              <a:rPr lang="ja"/>
              <a:t>Second level</a:t>
            </a:r>
          </a:p>
          <a:p>
            <a:pPr lvl="2" rtl="0"/>
            <a:r>
              <a:rPr lang="ja"/>
              <a:t>Third level</a:t>
            </a:r>
          </a:p>
          <a:p>
            <a:pPr lvl="3" rtl="0"/>
            <a:r>
              <a:rPr lang="ja"/>
              <a:t>Fourth level</a:t>
            </a:r>
          </a:p>
          <a:p>
            <a:pPr lvl="4" rtl="0"/>
            <a:r>
              <a:rPr lang="ja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398A90-4D9C-D949-9F11-7D270A3F2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dirty="0"/>
              <a:t>11/14/2024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54A6D0-D1CC-3B42-8C11-06EEC20E3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82BF24-86E4-4B4F-9D6C-D84A485CF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9941F82-6ACE-6049-AF92-15573E0128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08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2C35E0-5A1C-4546-98AC-19DEEA55DE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rtlCol="0"/>
          <a:lstStyle/>
          <a:p>
            <a:pPr rtl="0"/>
            <a:r>
              <a:rPr lang="ja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21E46F-6427-C54F-AFCA-74CF23D0F5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 rtlCol="0"/>
          <a:lstStyle/>
          <a:p>
            <a:pPr lvl="0" rtl="0"/>
            <a:r>
              <a:rPr lang="ja"/>
              <a:t>Edit Master text styles</a:t>
            </a:r>
          </a:p>
          <a:p>
            <a:pPr lvl="1" rtl="0"/>
            <a:r>
              <a:rPr lang="ja"/>
              <a:t>Second level</a:t>
            </a:r>
          </a:p>
          <a:p>
            <a:pPr lvl="2" rtl="0"/>
            <a:r>
              <a:rPr lang="ja"/>
              <a:t>Third level</a:t>
            </a:r>
          </a:p>
          <a:p>
            <a:pPr lvl="3" rtl="0"/>
            <a:r>
              <a:rPr lang="ja"/>
              <a:t>Fourth level</a:t>
            </a:r>
          </a:p>
          <a:p>
            <a:pPr lvl="4" rtl="0"/>
            <a:r>
              <a:rPr lang="ja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42693-1C1C-2445-BDE6-547D477AD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dirty="0"/>
              <a:t>11/14/2024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3CA4EE-BA0E-644E-9423-BCAA64A38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74CDF-9214-2440-B137-9A0FA525C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9941F82-6ACE-6049-AF92-15573E0128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495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7FBFE-D580-BF4F-93AA-F0471D2C3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baseline="0"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</a:lstStyle>
          <a:p>
            <a:pPr rtl="0"/>
            <a:r>
              <a:rPr lang="ja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05D8E-CC0E-9544-9572-2E83EB74BE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 baseline="0"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>
              <a:defRPr baseline="0"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>
              <a:defRPr baseline="0"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>
              <a:defRPr baseline="0"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>
              <a:defRPr baseline="0"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</a:lstStyle>
          <a:p>
            <a:pPr lvl="0" rtl="0"/>
            <a:r>
              <a:rPr lang="ja" dirty="0"/>
              <a:t>Edit Master text styles</a:t>
            </a:r>
          </a:p>
          <a:p>
            <a:pPr lvl="1" rtl="0"/>
            <a:r>
              <a:rPr lang="ja" dirty="0"/>
              <a:t>Second level</a:t>
            </a:r>
          </a:p>
          <a:p>
            <a:pPr lvl="2" rtl="0"/>
            <a:r>
              <a:rPr lang="ja" dirty="0"/>
              <a:t>Third level</a:t>
            </a:r>
          </a:p>
          <a:p>
            <a:pPr lvl="3" rtl="0"/>
            <a:r>
              <a:rPr lang="ja" dirty="0"/>
              <a:t>Fourth level</a:t>
            </a:r>
          </a:p>
          <a:p>
            <a:pPr lvl="4" rtl="0"/>
            <a:r>
              <a:rPr lang="ja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B78B2B-5E0C-6541-AB21-B902E1BDF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baseline="0"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</a:lstStyle>
          <a:p>
            <a:r>
              <a:rPr lang="en-US" dirty="0"/>
              <a:t>11/14/2024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F75FA0-802F-2C4D-8EC3-2D91A4605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baseline="0"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2EA48-0092-7E49-AE2D-94564A46A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baseline="0"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</a:lstStyle>
          <a:p>
            <a:fld id="{A9941F82-6ACE-6049-AF92-15573E0128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422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DF66B-F8CB-6F4B-A6B3-A7E45FB83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ja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5A4588-FB97-1849-A8A7-982353D3B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ja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79358-D03C-5346-B2BB-C98175D41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dirty="0"/>
              <a:t>11/14/2024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320E3A-BD3D-F446-83F3-C5964DEB1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A79B8-C31A-CA49-A602-EEC78A0C8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9941F82-6ACE-6049-AF92-15573E0128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50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7EEA9-73F3-1A42-A029-A9B490D80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ja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0983B-B6E6-D542-B656-E356420ECF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ja"/>
              <a:t>Edit Master text styles</a:t>
            </a:r>
          </a:p>
          <a:p>
            <a:pPr lvl="1" rtl="0"/>
            <a:r>
              <a:rPr lang="ja"/>
              <a:t>Second level</a:t>
            </a:r>
          </a:p>
          <a:p>
            <a:pPr lvl="2" rtl="0"/>
            <a:r>
              <a:rPr lang="ja"/>
              <a:t>Third level</a:t>
            </a:r>
          </a:p>
          <a:p>
            <a:pPr lvl="3" rtl="0"/>
            <a:r>
              <a:rPr lang="ja"/>
              <a:t>Fourth level</a:t>
            </a:r>
          </a:p>
          <a:p>
            <a:pPr lvl="4" rtl="0"/>
            <a:r>
              <a:rPr lang="ja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0674DB-4A41-B944-A6B2-32EAD19B78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ja"/>
              <a:t>Edit Master text styles</a:t>
            </a:r>
          </a:p>
          <a:p>
            <a:pPr lvl="1" rtl="0"/>
            <a:r>
              <a:rPr lang="ja"/>
              <a:t>Second level</a:t>
            </a:r>
          </a:p>
          <a:p>
            <a:pPr lvl="2" rtl="0"/>
            <a:r>
              <a:rPr lang="ja"/>
              <a:t>Third level</a:t>
            </a:r>
          </a:p>
          <a:p>
            <a:pPr lvl="3" rtl="0"/>
            <a:r>
              <a:rPr lang="ja"/>
              <a:t>Fourth level</a:t>
            </a:r>
          </a:p>
          <a:p>
            <a:pPr lvl="4" rtl="0"/>
            <a:r>
              <a:rPr lang="ja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9213DA-6EEB-4044-B608-51879D25A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dirty="0"/>
              <a:t>11/14/2024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EB441A-7E11-CB4C-999A-308B8BDFA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3CB892-EEAF-9A4D-9BF6-0EEE4DCCE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9941F82-6ACE-6049-AF92-15573E0128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73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4AE87-7CB3-6A40-BFDC-8BAC50A79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ja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EF3F9-F95F-3448-A0C1-146D465653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ja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047420-5ED0-9A45-BFBB-B3C4D35B00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/>
          <a:p>
            <a:pPr lvl="0" rtl="0"/>
            <a:r>
              <a:rPr lang="ja"/>
              <a:t>Edit Master text styles</a:t>
            </a:r>
          </a:p>
          <a:p>
            <a:pPr lvl="1" rtl="0"/>
            <a:r>
              <a:rPr lang="ja"/>
              <a:t>Second level</a:t>
            </a:r>
          </a:p>
          <a:p>
            <a:pPr lvl="2" rtl="0"/>
            <a:r>
              <a:rPr lang="ja"/>
              <a:t>Third level</a:t>
            </a:r>
          </a:p>
          <a:p>
            <a:pPr lvl="3" rtl="0"/>
            <a:r>
              <a:rPr lang="ja"/>
              <a:t>Fourth level</a:t>
            </a:r>
          </a:p>
          <a:p>
            <a:pPr lvl="4" rtl="0"/>
            <a:r>
              <a:rPr lang="ja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934A34-1E2A-324B-BEA3-B24750EDB8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ja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DC26A1-F3F7-8446-AA80-D5DA0C69D8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ja"/>
              <a:t>Edit Master text styles</a:t>
            </a:r>
          </a:p>
          <a:p>
            <a:pPr lvl="1" rtl="0"/>
            <a:r>
              <a:rPr lang="ja"/>
              <a:t>Second level</a:t>
            </a:r>
          </a:p>
          <a:p>
            <a:pPr lvl="2" rtl="0"/>
            <a:r>
              <a:rPr lang="ja"/>
              <a:t>Third level</a:t>
            </a:r>
          </a:p>
          <a:p>
            <a:pPr lvl="3" rtl="0"/>
            <a:r>
              <a:rPr lang="ja"/>
              <a:t>Fourth level</a:t>
            </a:r>
          </a:p>
          <a:p>
            <a:pPr lvl="4" rtl="0"/>
            <a:r>
              <a:rPr lang="ja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D7F1EB-1336-4F49-8D86-AB98EFEE7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dirty="0"/>
              <a:t>11/14/2024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B11672-1A5C-724E-861A-182BD0C05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DEBB0D-693B-A241-9A95-184899BB7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9941F82-6ACE-6049-AF92-15573E0128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367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ECA06-4181-184A-9F00-7A3C6402B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ja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A32571-DBC7-6040-A328-DE1874325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dirty="0"/>
              <a:t>11/14/2024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03597-D831-3D44-A090-8B2551092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2EBCDF-0B7C-564B-AD53-B9967768B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9941F82-6ACE-6049-AF92-15573E0128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315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DDDEC0-083C-6E4C-BD04-9035549B0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dirty="0"/>
              <a:t>11/14/2024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CABAC6-4F28-984E-89D7-0F4C897E6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CB67EB-A63B-2248-BD80-8DE46D21D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9941F82-6ACE-6049-AF92-15573E0128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774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707A9-D8C5-6549-957F-DED9B3962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ja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6C7EDD-066F-584D-9C7C-A69CF558D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ja"/>
              <a:t>Edit Master text styles</a:t>
            </a:r>
          </a:p>
          <a:p>
            <a:pPr lvl="1" rtl="0"/>
            <a:r>
              <a:rPr lang="ja"/>
              <a:t>Second level</a:t>
            </a:r>
          </a:p>
          <a:p>
            <a:pPr lvl="2" rtl="0"/>
            <a:r>
              <a:rPr lang="ja"/>
              <a:t>Third level</a:t>
            </a:r>
          </a:p>
          <a:p>
            <a:pPr lvl="3" rtl="0"/>
            <a:r>
              <a:rPr lang="ja"/>
              <a:t>Fourth level</a:t>
            </a:r>
          </a:p>
          <a:p>
            <a:pPr lvl="4" rtl="0"/>
            <a:r>
              <a:rPr lang="ja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26F4E6-291D-714D-AED6-88E99AF89C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ja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A0E588-E172-A345-AA99-8C0ADE749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dirty="0"/>
              <a:t>11/14/2024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DC3594-A44A-4D46-A522-69A157DA0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12A3DA-C2FD-854B-B40A-5A70EE9A2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9941F82-6ACE-6049-AF92-15573E0128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145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29672-E8AF-784D-8FD0-4B36C9A89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ja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539AB2-DFEE-3147-BB74-4DE294946F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712467-536A-6248-8F52-9D69D0E1B8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ja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8AC537-1534-5A4F-BC53-02DB3F658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dirty="0"/>
              <a:t>11/14/2024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F9D60F-342F-6C4B-AE9E-BF4AA7AD3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CD4FF2-89E1-9E4A-931F-D98F83096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9941F82-6ACE-6049-AF92-15573E0128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444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246C6B-3056-5346-AE8D-4F2ECB87E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ja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637CEA-EE11-7347-BFA9-2BD7C70651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ja"/>
              <a:t>Edit Master text styles</a:t>
            </a:r>
          </a:p>
          <a:p>
            <a:pPr lvl="1" rtl="0"/>
            <a:r>
              <a:rPr lang="ja"/>
              <a:t>Second level</a:t>
            </a:r>
          </a:p>
          <a:p>
            <a:pPr lvl="2" rtl="0"/>
            <a:r>
              <a:rPr lang="ja"/>
              <a:t>Third level</a:t>
            </a:r>
          </a:p>
          <a:p>
            <a:pPr lvl="3" rtl="0"/>
            <a:r>
              <a:rPr lang="ja"/>
              <a:t>Fourth level</a:t>
            </a:r>
          </a:p>
          <a:p>
            <a:pPr lvl="4" rtl="0"/>
            <a:r>
              <a:rPr lang="ja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EFFEB7-60BF-1A47-9855-71B38E7F9C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</a:lstStyle>
          <a:p>
            <a:r>
              <a:rPr lang="en-US" dirty="0"/>
              <a:t>11/14/2024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8B880-FDA6-3141-A550-81A7B4677C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54B103-6ABF-1C45-9719-0C35490B2C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</a:lstStyle>
          <a:p>
            <a:fld id="{A9941F82-6ACE-6049-AF92-15573E0128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907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1"/>
          </a:solidFill>
          <a:latin typeface="Arial" panose="020B0604020202020204" pitchFamily="34" charset="0"/>
          <a:ea typeface="ＭＳ Ｐゴシック" panose="020B0600070205080204" pitchFamily="50" charset="-128"/>
          <a:cs typeface="+mj-cs"/>
        </a:defRPr>
      </a:lvl1pPr>
    </p:titleStyle>
    <p:bodyStyle>
      <a:lvl1pPr marL="228600" indent="-228600" algn="just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Arial" panose="020B0604020202020204" pitchFamily="34" charset="0"/>
          <a:ea typeface="ＭＳ Ｐゴシック" panose="020B0600070205080204" pitchFamily="50" charset="-128"/>
          <a:cs typeface="+mn-cs"/>
        </a:defRPr>
      </a:lvl1pPr>
      <a:lvl2pPr marL="685800" indent="-228600" algn="just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Arial" panose="020B0604020202020204" pitchFamily="34" charset="0"/>
          <a:ea typeface="ＭＳ Ｐゴシック" panose="020B0600070205080204" pitchFamily="50" charset="-128"/>
          <a:cs typeface="+mn-cs"/>
        </a:defRPr>
      </a:lvl2pPr>
      <a:lvl3pPr marL="1143000" indent="-228600" algn="just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rial" panose="020B0604020202020204" pitchFamily="34" charset="0"/>
          <a:ea typeface="ＭＳ Ｐゴシック" panose="020B0600070205080204" pitchFamily="50" charset="-128"/>
          <a:cs typeface="+mn-cs"/>
        </a:defRPr>
      </a:lvl3pPr>
      <a:lvl4pPr marL="1600200" indent="-228600" algn="just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" panose="020B0604020202020204" pitchFamily="34" charset="0"/>
          <a:ea typeface="ＭＳ Ｐゴシック" panose="020B0600070205080204" pitchFamily="50" charset="-128"/>
          <a:cs typeface="+mn-cs"/>
        </a:defRPr>
      </a:lvl4pPr>
      <a:lvl5pPr marL="2057400" indent="-228600" algn="just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" panose="020B0604020202020204" pitchFamily="34" charset="0"/>
          <a:ea typeface="ＭＳ Ｐゴシック" panose="020B0600070205080204" pitchFamily="5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33.jpe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0E5C608-A1AE-AC4D-9D9B-FB8F56B02813}"/>
              </a:ext>
            </a:extLst>
          </p:cNvPr>
          <p:cNvSpPr txBox="1"/>
          <p:nvPr/>
        </p:nvSpPr>
        <p:spPr>
          <a:xfrm>
            <a:off x="7071360" y="3610489"/>
            <a:ext cx="511251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ja" sz="2800" b="1" dirty="0">
                <a:solidFill>
                  <a:srgbClr val="082B8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グレン・フェルナンデス（博士）</a:t>
            </a:r>
          </a:p>
          <a:p>
            <a:pPr algn="ctr" rtl="0"/>
            <a:r>
              <a:rPr lang="ja" sz="2200" dirty="0">
                <a:solidFill>
                  <a:srgbClr val="83744D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t>准教授</a:t>
            </a:r>
          </a:p>
          <a:p>
            <a:pPr algn="ctr" rtl="0"/>
            <a:r>
              <a:rPr lang="ja" sz="2200" dirty="0">
                <a:solidFill>
                  <a:srgbClr val="83744D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t>ラブダンアカデミー、レジリエンス学部</a:t>
            </a:r>
          </a:p>
          <a:p>
            <a:pPr algn="ctr" rtl="0"/>
            <a:r>
              <a:rPr lang="ja" sz="2200" dirty="0">
                <a:solidFill>
                  <a:srgbClr val="83744D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t>アブダビ（アラブ首長国連邦）</a:t>
            </a:r>
          </a:p>
          <a:p>
            <a:pPr algn="ctr" rtl="0"/>
            <a:endParaRPr lang="en-US" sz="2200" dirty="0">
              <a:solidFill>
                <a:srgbClr val="83744D"/>
              </a:solidFill>
              <a:latin typeface="Arial" panose="020B0604020202020204" pitchFamily="34" charset="0"/>
              <a:ea typeface="ＭＳ Ｐゴシック" panose="020B0600070205080204" pitchFamily="50" charset="-128"/>
            </a:endParaRPr>
          </a:p>
          <a:p>
            <a:pPr algn="ctr" rtl="0"/>
            <a:r>
              <a:rPr lang="ja" sz="2200" dirty="0">
                <a:solidFill>
                  <a:srgbClr val="83744D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t>Future Earth総会、ECR代表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F1128E-5481-0646-8824-8E3226A994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11538" y="6501384"/>
            <a:ext cx="640254" cy="2334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007150-39AD-80A7-9DA4-9034AD233A85}"/>
              </a:ext>
            </a:extLst>
          </p:cNvPr>
          <p:cNvSpPr txBox="1"/>
          <p:nvPr/>
        </p:nvSpPr>
        <p:spPr>
          <a:xfrm>
            <a:off x="990600" y="306460"/>
            <a:ext cx="1021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ja" sz="4000" b="1" dirty="0">
                <a:solidFill>
                  <a:srgbClr val="062B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フィジーとフィリピンの沿岸都市における
台風後の災害廃棄物管理能力の開発</a:t>
            </a:r>
          </a:p>
        </p:txBody>
      </p:sp>
    </p:spTree>
    <p:extLst>
      <p:ext uri="{BB962C8B-B14F-4D97-AF65-F5344CB8AC3E}">
        <p14:creationId xmlns:p14="http://schemas.microsoft.com/office/powerpoint/2010/main" val="14528787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9941F82-6ACE-6049-AF92-15573E01287D}" type="slidenum">
              <a:rPr lang="en-US" smtClean="0"/>
              <a:t>10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155019-0E4C-AE47-B6D5-7D571560D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1538" y="6501384"/>
            <a:ext cx="640254" cy="2334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6FD5DC-0C6C-27EF-1D51-7EEB9BCC82E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62578"/>
            <a:ext cx="12192000" cy="4889074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55C7E0F-93B4-9BE2-7A00-A8881674F99D}"/>
              </a:ext>
            </a:extLst>
          </p:cNvPr>
          <p:cNvSpPr txBox="1">
            <a:spLocks/>
          </p:cNvSpPr>
          <p:nvPr/>
        </p:nvSpPr>
        <p:spPr>
          <a:xfrm>
            <a:off x="838200" y="6396142"/>
            <a:ext cx="10515600" cy="365125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Font typeface="Arial" panose="020B0604020202020204" pitchFamily="34" charset="0"/>
              <a:buNone/>
            </a:pPr>
            <a:r>
              <a:rPr lang="ja" sz="1200">
                <a:latin typeface="Arial" panose="020B0604020202020204" pitchFamily="34" charset="0"/>
                <a:ea typeface="ＭＳ Ｐゴシック" panose="020B0600070205080204" pitchFamily="50" charset="-128"/>
              </a:rPr>
              <a:t>出典：日本環境省、JSMCWM（2018年）、p.5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BC56AE-C307-8DAA-8324-91DE0295804A}"/>
              </a:ext>
            </a:extLst>
          </p:cNvPr>
          <p:cNvSpPr/>
          <p:nvPr/>
        </p:nvSpPr>
        <p:spPr>
          <a:xfrm>
            <a:off x="5104152" y="4004349"/>
            <a:ext cx="1648918" cy="6710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/>
          <a:p>
            <a:pPr algn="ctr" rtl="0"/>
            <a:endParaRPr lang="en-US" dirty="0">
              <a:solidFill>
                <a:srgbClr val="323645"/>
              </a:solidFill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D01480-B56A-0E6D-145B-7712F56D25E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-163068" y="303089"/>
            <a:ext cx="848868" cy="8119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2390" y="1368169"/>
            <a:ext cx="937260" cy="246221"/>
          </a:xfrm>
          <a:prstGeom prst="rect">
            <a:avLst/>
          </a:prstGeom>
          <a:solidFill>
            <a:srgbClr val="409A98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 rtl="0"/>
            <a:r>
              <a:rPr lang="ja" sz="16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itchFamily="34" charset="0"/>
              </a:rPr>
              <a:t>日付</a:t>
            </a:r>
            <a:endParaRPr lang="zh-CN" altLang="en-US" sz="1600" b="1" dirty="0">
              <a:solidFill>
                <a:schemeClr val="bg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390" y="2911219"/>
            <a:ext cx="937260" cy="646331"/>
          </a:xfrm>
          <a:prstGeom prst="rect">
            <a:avLst/>
          </a:prstGeom>
          <a:solidFill>
            <a:srgbClr val="B6E0D9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 rtl="0"/>
            <a:endParaRPr lang="es-ES_tradnl" altLang="zh-CN" sz="1400" dirty="0">
              <a:solidFill>
                <a:srgbClr val="323645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itchFamily="34" charset="0"/>
            </a:endParaRPr>
          </a:p>
          <a:p>
            <a:pPr algn="ctr" rtl="0"/>
            <a:r>
              <a:rPr lang="ja" sz="1400">
                <a:solidFill>
                  <a:srgbClr val="323645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itchFamily="34" charset="0"/>
              </a:rPr>
              <a:t>2011年3月</a:t>
            </a:r>
          </a:p>
          <a:p>
            <a:pPr algn="ctr" rtl="0"/>
            <a:endParaRPr lang="zh-CN" altLang="en-US" sz="1400" dirty="0">
              <a:solidFill>
                <a:srgbClr val="323645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390" y="4825744"/>
            <a:ext cx="937260" cy="215444"/>
          </a:xfrm>
          <a:prstGeom prst="rect">
            <a:avLst/>
          </a:prstGeom>
          <a:solidFill>
            <a:srgbClr val="B6E0D9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 rtl="0"/>
            <a:r>
              <a:rPr lang="ja" sz="1400">
                <a:solidFill>
                  <a:srgbClr val="323645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itchFamily="34" charset="0"/>
              </a:rPr>
              <a:t>2014年8月</a:t>
            </a:r>
            <a:endParaRPr lang="zh-CN" altLang="en-US" sz="1400" dirty="0">
              <a:solidFill>
                <a:srgbClr val="323645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390" y="5395242"/>
            <a:ext cx="937260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 rtl="0"/>
            <a:r>
              <a:rPr lang="ja" sz="1400">
                <a:solidFill>
                  <a:srgbClr val="323645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itchFamily="34" charset="0"/>
              </a:rPr>
              <a:t>2015年9月</a:t>
            </a:r>
            <a:endParaRPr lang="zh-CN" altLang="en-US" sz="1400" dirty="0">
              <a:solidFill>
                <a:srgbClr val="323645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53490" y="5395242"/>
            <a:ext cx="1197610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just" rtl="0"/>
            <a:r>
              <a:rPr lang="ja" sz="1400">
                <a:solidFill>
                  <a:srgbClr val="323645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itchFamily="34" charset="0"/>
              </a:rPr>
              <a:t>洪水</a:t>
            </a:r>
            <a:endParaRPr lang="zh-CN" altLang="en-US" sz="1400" dirty="0">
              <a:solidFill>
                <a:srgbClr val="323645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53490" y="4698543"/>
            <a:ext cx="1235710" cy="446453"/>
          </a:xfrm>
          <a:prstGeom prst="rect">
            <a:avLst/>
          </a:prstGeom>
          <a:solidFill>
            <a:srgbClr val="B6E0D9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rtl="0"/>
            <a:r>
              <a:rPr lang="ja" sz="1400" dirty="0">
                <a:solidFill>
                  <a:srgbClr val="323645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itchFamily="34" charset="0"/>
              </a:rPr>
              <a:t>洪水と土砂崩れ</a:t>
            </a:r>
            <a:endParaRPr lang="en-US" altLang="ja" sz="1400" dirty="0">
              <a:solidFill>
                <a:srgbClr val="323645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53490" y="2157165"/>
            <a:ext cx="1197610" cy="1847183"/>
          </a:xfrm>
          <a:prstGeom prst="rect">
            <a:avLst/>
          </a:prstGeom>
          <a:solidFill>
            <a:srgbClr val="B6E0D9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rtl="0"/>
            <a:endParaRPr lang="es-ES_tradnl" altLang="zh-CN" sz="1400" dirty="0">
              <a:solidFill>
                <a:srgbClr val="323645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itchFamily="34" charset="0"/>
            </a:endParaRPr>
          </a:p>
          <a:p>
            <a:pPr rtl="0"/>
            <a:r>
              <a:rPr lang="ja" sz="1400" dirty="0">
                <a:solidFill>
                  <a:srgbClr val="323645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itchFamily="34" charset="0"/>
              </a:rPr>
              <a:t>地震と津波（東日本大震災）</a:t>
            </a:r>
            <a:endParaRPr lang="en-US" altLang="ja" sz="1400" dirty="0">
              <a:solidFill>
                <a:srgbClr val="323645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48080" y="1368169"/>
            <a:ext cx="1341120" cy="246221"/>
          </a:xfrm>
          <a:prstGeom prst="rect">
            <a:avLst/>
          </a:prstGeom>
          <a:solidFill>
            <a:srgbClr val="409A98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 rtl="0"/>
            <a:r>
              <a:rPr lang="ja" sz="16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itchFamily="34" charset="0"/>
              </a:rPr>
              <a:t>廃棄物の種別</a:t>
            </a:r>
            <a:endParaRPr lang="zh-CN" altLang="en-US" sz="1600" b="1" dirty="0">
              <a:solidFill>
                <a:schemeClr val="bg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02230" y="1368169"/>
            <a:ext cx="1296670" cy="246221"/>
          </a:xfrm>
          <a:prstGeom prst="rect">
            <a:avLst/>
          </a:prstGeom>
          <a:solidFill>
            <a:srgbClr val="409A98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 rtl="0"/>
            <a:r>
              <a:rPr lang="ja" sz="16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itchFamily="34" charset="0"/>
              </a:rPr>
              <a:t>自治体</a:t>
            </a:r>
            <a:endParaRPr lang="zh-CN" altLang="en-US" sz="1600" b="1" dirty="0">
              <a:solidFill>
                <a:schemeClr val="bg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01290" y="5395242"/>
            <a:ext cx="1197610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just" rtl="0"/>
            <a:r>
              <a:rPr lang="ja" sz="1400">
                <a:solidFill>
                  <a:srgbClr val="323645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itchFamily="34" charset="0"/>
              </a:rPr>
              <a:t>常総市</a:t>
            </a:r>
            <a:endParaRPr lang="zh-CN" altLang="en-US" sz="1400" dirty="0">
              <a:solidFill>
                <a:srgbClr val="323645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01290" y="4711444"/>
            <a:ext cx="1197610" cy="433553"/>
          </a:xfrm>
          <a:prstGeom prst="rect">
            <a:avLst/>
          </a:prstGeom>
          <a:solidFill>
            <a:srgbClr val="B6E0D9"/>
          </a:solidFill>
        </p:spPr>
        <p:txBody>
          <a:bodyPr wrap="square" lIns="0" tIns="108000" rIns="0" bIns="108000" rtlCol="0" anchor="ctr" anchorCtr="0">
            <a:noAutofit/>
          </a:bodyPr>
          <a:lstStyle/>
          <a:p>
            <a:pPr rtl="0"/>
            <a:r>
              <a:rPr lang="ja" sz="1400">
                <a:solidFill>
                  <a:srgbClr val="323645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itchFamily="34" charset="0"/>
              </a:rPr>
              <a:t>広島市</a:t>
            </a:r>
            <a:endParaRPr lang="zh-CN" altLang="en-US" sz="1400" dirty="0">
              <a:solidFill>
                <a:srgbClr val="323645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01290" y="4119773"/>
            <a:ext cx="1197610" cy="43355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rtl="0"/>
            <a:r>
              <a:rPr lang="ja" sz="1400" dirty="0">
                <a:solidFill>
                  <a:srgbClr val="323645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itchFamily="34" charset="0"/>
              </a:rPr>
              <a:t>石巻地区***</a:t>
            </a:r>
            <a:endParaRPr lang="en-US" altLang="ja" sz="1400" dirty="0">
              <a:solidFill>
                <a:srgbClr val="323645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701290" y="3524793"/>
            <a:ext cx="1197610" cy="215444"/>
          </a:xfrm>
          <a:prstGeom prst="rect">
            <a:avLst/>
          </a:prstGeom>
          <a:solidFill>
            <a:srgbClr val="B6E0D9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rtl="0"/>
            <a:r>
              <a:rPr lang="ja" sz="1400" dirty="0">
                <a:solidFill>
                  <a:srgbClr val="323645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itchFamily="34" charset="0"/>
              </a:rPr>
              <a:t>仙台市***</a:t>
            </a:r>
            <a:endParaRPr lang="zh-CN" altLang="en-US" sz="1400" dirty="0">
              <a:solidFill>
                <a:srgbClr val="323645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701290" y="2698009"/>
            <a:ext cx="1197610" cy="44724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rtl="0"/>
            <a:r>
              <a:rPr lang="ja" sz="1400" dirty="0">
                <a:solidFill>
                  <a:srgbClr val="323645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itchFamily="34" charset="0"/>
              </a:rPr>
              <a:t>宮城県</a:t>
            </a:r>
            <a:endParaRPr lang="en-US" altLang="ja" sz="1400" dirty="0">
              <a:solidFill>
                <a:srgbClr val="323645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329806" y="2125416"/>
            <a:ext cx="1293244" cy="215444"/>
          </a:xfrm>
          <a:prstGeom prst="rect">
            <a:avLst/>
          </a:prstGeom>
          <a:solidFill>
            <a:srgbClr val="B6E0D9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rtl="0"/>
            <a:r>
              <a:rPr lang="ja" sz="1400" dirty="0">
                <a:solidFill>
                  <a:srgbClr val="323645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itchFamily="34" charset="0"/>
              </a:rPr>
              <a:t>56〜79年**</a:t>
            </a:r>
            <a:endParaRPr lang="zh-CN" altLang="en-US" sz="1400" dirty="0">
              <a:solidFill>
                <a:srgbClr val="323645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329806" y="2837480"/>
            <a:ext cx="1293244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rtl="0"/>
            <a:r>
              <a:rPr lang="ja" sz="1400">
                <a:solidFill>
                  <a:srgbClr val="323645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itchFamily="34" charset="0"/>
              </a:rPr>
              <a:t>3.7〜95年**</a:t>
            </a:r>
            <a:endParaRPr lang="zh-CN" altLang="en-US" sz="1400" dirty="0">
              <a:solidFill>
                <a:srgbClr val="323645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29806" y="3568824"/>
            <a:ext cx="1293244" cy="215444"/>
          </a:xfrm>
          <a:prstGeom prst="rect">
            <a:avLst/>
          </a:prstGeom>
          <a:solidFill>
            <a:srgbClr val="B6E0D9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rtl="0"/>
            <a:r>
              <a:rPr lang="ja" sz="1400">
                <a:solidFill>
                  <a:srgbClr val="323645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itchFamily="34" charset="0"/>
              </a:rPr>
              <a:t>3.7年</a:t>
            </a:r>
            <a:endParaRPr lang="zh-CN" altLang="en-US" sz="1400" dirty="0">
              <a:solidFill>
                <a:srgbClr val="323645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29806" y="4227494"/>
            <a:ext cx="1293244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rtl="0"/>
            <a:r>
              <a:rPr lang="ja" sz="1400">
                <a:solidFill>
                  <a:srgbClr val="323645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itchFamily="34" charset="0"/>
              </a:rPr>
              <a:t>95年</a:t>
            </a:r>
            <a:endParaRPr lang="zh-CN" altLang="en-US" sz="1400" dirty="0">
              <a:solidFill>
                <a:srgbClr val="323645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329806" y="4825744"/>
            <a:ext cx="1293244" cy="215444"/>
          </a:xfrm>
          <a:prstGeom prst="rect">
            <a:avLst/>
          </a:prstGeom>
          <a:solidFill>
            <a:srgbClr val="B6E0D9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rtl="0"/>
            <a:r>
              <a:rPr lang="ja" sz="1400">
                <a:solidFill>
                  <a:srgbClr val="323645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itchFamily="34" charset="0"/>
              </a:rPr>
              <a:t>1.6年</a:t>
            </a:r>
            <a:endParaRPr lang="zh-CN" altLang="en-US" sz="1400" dirty="0">
              <a:solidFill>
                <a:srgbClr val="323645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329806" y="5395242"/>
            <a:ext cx="1293244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rtl="0"/>
            <a:r>
              <a:rPr lang="ja" sz="1400">
                <a:solidFill>
                  <a:srgbClr val="323645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itchFamily="34" charset="0"/>
              </a:rPr>
              <a:t>3年</a:t>
            </a:r>
            <a:endParaRPr lang="zh-CN" altLang="en-US" sz="1400" dirty="0">
              <a:solidFill>
                <a:srgbClr val="323645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000500" y="1245057"/>
            <a:ext cx="1143000" cy="492443"/>
          </a:xfrm>
          <a:prstGeom prst="rect">
            <a:avLst/>
          </a:prstGeom>
          <a:solidFill>
            <a:srgbClr val="409A98"/>
          </a:solidFill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ja" sz="16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itchFamily="34" charset="0"/>
              </a:rPr>
              <a:t>量（単位：1,000トン）</a:t>
            </a:r>
            <a:endParaRPr lang="zh-CN" altLang="en-US" sz="1600" b="1" dirty="0">
              <a:solidFill>
                <a:schemeClr val="bg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245100" y="1245057"/>
            <a:ext cx="1377950" cy="492443"/>
          </a:xfrm>
          <a:prstGeom prst="rect">
            <a:avLst/>
          </a:prstGeom>
          <a:solidFill>
            <a:srgbClr val="409A98"/>
          </a:solidFill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ja" sz="16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itchFamily="34" charset="0"/>
              </a:rPr>
              <a:t>年間MSWとの比較</a:t>
            </a:r>
            <a:endParaRPr lang="zh-CN" altLang="en-US" sz="1600" b="1" dirty="0">
              <a:solidFill>
                <a:schemeClr val="bg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53069" y="1380354"/>
            <a:ext cx="5298723" cy="246221"/>
          </a:xfrm>
          <a:prstGeom prst="rect">
            <a:avLst/>
          </a:prstGeom>
          <a:solidFill>
            <a:srgbClr val="409A98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 rtl="0"/>
            <a:r>
              <a:rPr lang="ja" sz="16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itchFamily="34" charset="0"/>
              </a:rPr>
              <a:t>特徴</a:t>
            </a:r>
            <a:endParaRPr lang="zh-CN" altLang="en-US" sz="1600" b="1" dirty="0">
              <a:solidFill>
                <a:schemeClr val="bg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927868" y="1882376"/>
            <a:ext cx="5123923" cy="657513"/>
          </a:xfrm>
          <a:prstGeom prst="rect">
            <a:avLst/>
          </a:prstGeom>
          <a:solidFill>
            <a:srgbClr val="B6E0D9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marL="265113" indent="-265113" algn="just" rtl="0"/>
            <a:r>
              <a:rPr lang="ja" sz="1400" dirty="0">
                <a:solidFill>
                  <a:srgbClr val="323645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/>
              </a:rPr>
              <a:t>●	</a:t>
            </a:r>
            <a:r>
              <a:rPr lang="ja" sz="1400" dirty="0">
                <a:solidFill>
                  <a:srgbClr val="323645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itchFamily="34" charset="0"/>
              </a:rPr>
              <a:t>小さな漁村から工業地帯まで、さまざまな種類のコミュニティ</a:t>
            </a:r>
          </a:p>
          <a:p>
            <a:pPr marL="265113" indent="-265113" algn="just" rtl="0"/>
            <a:r>
              <a:rPr lang="ja" sz="1400" dirty="0">
                <a:solidFill>
                  <a:srgbClr val="323645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/>
              </a:rPr>
              <a:t>●	</a:t>
            </a:r>
            <a:r>
              <a:rPr lang="ja" sz="1400" dirty="0">
                <a:solidFill>
                  <a:srgbClr val="323645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itchFamily="34" charset="0"/>
              </a:rPr>
              <a:t>津波による大きな被害</a:t>
            </a:r>
            <a:endParaRPr lang="zh-CN" altLang="en-US" sz="1400" dirty="0">
              <a:solidFill>
                <a:srgbClr val="323645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927868" y="2837480"/>
            <a:ext cx="5123923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marL="265113" indent="-265113" algn="just" rtl="0"/>
            <a:r>
              <a:rPr lang="ja" sz="1400">
                <a:solidFill>
                  <a:srgbClr val="323645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/>
              </a:rPr>
              <a:t>●	岩手県と同様</a:t>
            </a:r>
            <a:endParaRPr lang="zh-CN" altLang="en-US" sz="1400" dirty="0">
              <a:solidFill>
                <a:srgbClr val="323645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27868" y="3309349"/>
            <a:ext cx="5123923" cy="656992"/>
          </a:xfrm>
          <a:prstGeom prst="rect">
            <a:avLst/>
          </a:prstGeom>
          <a:solidFill>
            <a:srgbClr val="B6E0D9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marL="265113" indent="-265113" algn="just" rtl="0"/>
            <a:r>
              <a:rPr lang="ja" sz="1400" dirty="0">
                <a:solidFill>
                  <a:srgbClr val="323645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/>
              </a:rPr>
              <a:t>●	政令指定都市</a:t>
            </a:r>
          </a:p>
          <a:p>
            <a:pPr marL="265113" indent="-265113" algn="just" rtl="0"/>
            <a:r>
              <a:rPr lang="ja" sz="1400" dirty="0">
                <a:solidFill>
                  <a:srgbClr val="323645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/>
              </a:rPr>
              <a:t>●	津波により海側で大きな被害、地震により丘陵地で一部被害</a:t>
            </a:r>
            <a:endParaRPr lang="zh-CN" altLang="en-US" sz="1400" dirty="0">
              <a:solidFill>
                <a:srgbClr val="323645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927868" y="4124431"/>
            <a:ext cx="5123923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marL="265113" indent="-265113" algn="just" rtl="0"/>
            <a:r>
              <a:rPr lang="ja" sz="1400">
                <a:solidFill>
                  <a:srgbClr val="323645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/>
              </a:rPr>
              <a:t>●	市街地の広域で被害が発生</a:t>
            </a:r>
          </a:p>
          <a:p>
            <a:pPr marL="265113" indent="-265113" algn="just" rtl="0"/>
            <a:r>
              <a:rPr lang="ja" sz="1400">
                <a:solidFill>
                  <a:srgbClr val="323645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/>
              </a:rPr>
              <a:t>●	漁業・工業に被害が発生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927868" y="4698543"/>
            <a:ext cx="5123923" cy="430887"/>
          </a:xfrm>
          <a:prstGeom prst="rect">
            <a:avLst/>
          </a:prstGeom>
          <a:solidFill>
            <a:srgbClr val="B6E0D9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marL="265113" indent="-265113" algn="just" rtl="0"/>
            <a:r>
              <a:rPr lang="ja" sz="1400">
                <a:solidFill>
                  <a:srgbClr val="323645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/>
              </a:rPr>
              <a:t>●	市街地の一部で被害が発生</a:t>
            </a:r>
          </a:p>
          <a:p>
            <a:pPr marL="265113" indent="-265113" algn="just" rtl="0"/>
            <a:r>
              <a:rPr lang="ja" sz="1400">
                <a:solidFill>
                  <a:srgbClr val="323645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/>
              </a:rPr>
              <a:t>●	大量の廃棄物が土砂と水にまみれる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927868" y="5287520"/>
            <a:ext cx="5123923" cy="40790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marL="265113" indent="-265113" algn="just" rtl="0"/>
            <a:r>
              <a:rPr lang="ja" sz="1400" dirty="0">
                <a:solidFill>
                  <a:srgbClr val="323645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/>
              </a:rPr>
              <a:t>●	市内の広域が浸水し、一部の家屋が損壊</a:t>
            </a:r>
            <a:endParaRPr lang="en-US" altLang="ja" sz="1400" dirty="0">
              <a:solidFill>
                <a:srgbClr val="323645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327806" y="5817158"/>
            <a:ext cx="7826094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265113" indent="-265113" algn="r" rtl="0"/>
            <a:r>
              <a:rPr lang="ja" sz="1400">
                <a:solidFill>
                  <a:srgbClr val="323645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/>
              </a:rPr>
              <a:t>*津波堆積物は含まない。**市・地域ごとに算出。***宮城県の一部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701290" y="2009146"/>
            <a:ext cx="1197610" cy="530743"/>
          </a:xfrm>
          <a:prstGeom prst="rect">
            <a:avLst/>
          </a:prstGeom>
          <a:solidFill>
            <a:srgbClr val="B6E0D9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rtl="0"/>
            <a:r>
              <a:rPr lang="ja" sz="1400" dirty="0">
                <a:solidFill>
                  <a:srgbClr val="323645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itchFamily="34" charset="0"/>
              </a:rPr>
              <a:t>岩手県</a:t>
            </a:r>
            <a:endParaRPr lang="en-US" altLang="ja" sz="1400" dirty="0">
              <a:solidFill>
                <a:srgbClr val="323645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3987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9941F82-6ACE-6049-AF92-15573E01287D}" type="slidenum">
              <a:rPr lang="en-US" smtClean="0"/>
              <a:t>11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155019-0E4C-AE47-B6D5-7D571560D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1538" y="6501384"/>
            <a:ext cx="640254" cy="2334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AE4FE7-19CA-41E1-857B-F26FA674BECC}"/>
              </a:ext>
            </a:extLst>
          </p:cNvPr>
          <p:cNvSpPr txBox="1"/>
          <p:nvPr/>
        </p:nvSpPr>
        <p:spPr>
          <a:xfrm>
            <a:off x="690781" y="711471"/>
            <a:ext cx="10810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ja" sz="2800" b="1">
                <a:solidFill>
                  <a:srgbClr val="062B82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なぜ災害廃棄物の定量化が重要なのか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16AD0F6-5C2C-4071-ADFD-DC05EA714982}"/>
              </a:ext>
            </a:extLst>
          </p:cNvPr>
          <p:cNvSpPr txBox="1">
            <a:spLocks/>
          </p:cNvSpPr>
          <p:nvPr/>
        </p:nvSpPr>
        <p:spPr>
          <a:xfrm>
            <a:off x="838200" y="1493114"/>
            <a:ext cx="10515600" cy="4351338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rtl="0">
              <a:buFont typeface="Wingdings" panose="05000000000000000000" pitchFamily="2" charset="2"/>
              <a:buChar char="§"/>
            </a:pPr>
            <a:r>
              <a:rPr lang="ja" b="1" dirty="0">
                <a:latin typeface="Arial" panose="020B0604020202020204" pitchFamily="34" charset="0"/>
                <a:ea typeface="ＭＳ Ｐゴシック" panose="020B0600070205080204" pitchFamily="50" charset="-128"/>
              </a:rPr>
              <a:t>災害後：</a:t>
            </a:r>
            <a:r>
              <a:rPr lang="ja" dirty="0">
                <a:latin typeface="Arial" panose="020B0604020202020204" pitchFamily="34" charset="0"/>
                <a:ea typeface="ＭＳ Ｐゴシック" panose="020B0600070205080204" pitchFamily="50" charset="-128"/>
              </a:rPr>
              <a:t>災害廃棄物の量は、災害復興と廃棄物管理の</a:t>
            </a:r>
            <a:r>
              <a:rPr lang="ja" b="1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t>計画立案に重要な情報</a:t>
            </a:r>
            <a:r>
              <a:rPr lang="ja" dirty="0">
                <a:latin typeface="Arial" panose="020B0604020202020204" pitchFamily="34" charset="0"/>
                <a:ea typeface="ＭＳ Ｐゴシック" panose="020B0600070205080204" pitchFamily="50" charset="-128"/>
              </a:rPr>
              <a:t>である</a:t>
            </a:r>
          </a:p>
          <a:p>
            <a:pPr algn="just" rtl="0">
              <a:buFont typeface="Wingdings" panose="05000000000000000000" pitchFamily="2" charset="2"/>
              <a:buChar char="§"/>
            </a:pPr>
            <a:endParaRPr lang="en-US" dirty="0">
              <a:latin typeface="Arial" panose="020B0604020202020204" pitchFamily="34" charset="0"/>
              <a:ea typeface="ＭＳ Ｐゴシック" panose="020B0600070205080204" pitchFamily="50" charset="-128"/>
            </a:endParaRPr>
          </a:p>
          <a:p>
            <a:pPr algn="just" rtl="0">
              <a:buFont typeface="Wingdings" panose="05000000000000000000" pitchFamily="2" charset="2"/>
              <a:buChar char="§"/>
            </a:pPr>
            <a:r>
              <a:rPr lang="ja" b="1" dirty="0">
                <a:latin typeface="Arial" panose="020B0604020202020204" pitchFamily="34" charset="0"/>
                <a:ea typeface="ＭＳ Ｐゴシック" panose="020B0600070205080204" pitchFamily="50" charset="-128"/>
              </a:rPr>
              <a:t>災害前：</a:t>
            </a:r>
            <a:r>
              <a:rPr lang="ja" dirty="0">
                <a:latin typeface="Arial" panose="020B0604020202020204" pitchFamily="34" charset="0"/>
                <a:ea typeface="ＭＳ Ｐゴシック" panose="020B0600070205080204" pitchFamily="50" charset="-128"/>
              </a:rPr>
              <a:t>予測を行うことで、資金、労働力、技術力、輸送設備、廃棄物処理施設、保管場所、処分場などに対して</a:t>
            </a:r>
            <a:r>
              <a:rPr lang="ja" b="1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t>急増する需要の見込み</a:t>
            </a:r>
            <a:r>
              <a:rPr lang="ja" dirty="0">
                <a:latin typeface="Arial" panose="020B0604020202020204" pitchFamily="34" charset="0"/>
                <a:ea typeface="ＭＳ Ｐゴシック" panose="020B0600070205080204" pitchFamily="50" charset="-128"/>
              </a:rPr>
              <a:t>を立てやすくなる </a:t>
            </a:r>
          </a:p>
          <a:p>
            <a:pPr algn="just" rtl="0">
              <a:buFont typeface="Wingdings" panose="05000000000000000000" pitchFamily="2" charset="2"/>
              <a:buChar char="§"/>
            </a:pPr>
            <a:endParaRPr lang="en-US" dirty="0">
              <a:latin typeface="Arial" panose="020B0604020202020204" pitchFamily="34" charset="0"/>
              <a:ea typeface="ＭＳ Ｐゴシック" panose="020B0600070205080204" pitchFamily="50" charset="-128"/>
            </a:endParaRPr>
          </a:p>
          <a:p>
            <a:pPr algn="just" rtl="0">
              <a:buFont typeface="Wingdings" panose="05000000000000000000" pitchFamily="2" charset="2"/>
              <a:buChar char="§"/>
            </a:pPr>
            <a:r>
              <a:rPr lang="ja" dirty="0">
                <a:latin typeface="Arial" panose="020B0604020202020204" pitchFamily="34" charset="0"/>
                <a:ea typeface="ＭＳ Ｐゴシック" panose="020B0600070205080204" pitchFamily="50" charset="-128"/>
              </a:rPr>
              <a:t>廃棄物量の過大評価、過小評価、あるいは評価を行わないことにより、</a:t>
            </a:r>
            <a:r>
              <a:rPr lang="ja" b="1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t>DWM（災害廃棄物管理）のコスト</a:t>
            </a:r>
            <a:r>
              <a:rPr lang="ja" dirty="0">
                <a:latin typeface="Arial" panose="020B0604020202020204" pitchFamily="34" charset="0"/>
                <a:ea typeface="ＭＳ Ｐゴシック" panose="020B0600070205080204" pitchFamily="50" charset="-128"/>
              </a:rPr>
              <a:t>が大幅に拡大する恐れがある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E5F2DF7-219C-45F4-A46B-D614381CB762}"/>
              </a:ext>
            </a:extLst>
          </p:cNvPr>
          <p:cNvSpPr txBox="1">
            <a:spLocks/>
          </p:cNvSpPr>
          <p:nvPr/>
        </p:nvSpPr>
        <p:spPr>
          <a:xfrm>
            <a:off x="6221640" y="5866041"/>
            <a:ext cx="8050246" cy="637504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None/>
            </a:pPr>
            <a:r>
              <a:rPr lang="ja" sz="2000">
                <a:latin typeface="Arial" panose="020B0604020202020204" pitchFamily="34" charset="0"/>
                <a:ea typeface="ＭＳ Ｐゴシック" panose="020B0600070205080204" pitchFamily="50" charset="-128"/>
              </a:rPr>
              <a:t>参考資料：Marchesini et al.(2021)</a:t>
            </a:r>
            <a:endParaRPr lang="fr-FR" sz="2000" dirty="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3A9E11-B633-7A7C-24EB-FBB8D0C9B19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-163068" y="303089"/>
            <a:ext cx="848868" cy="81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8029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5ED687-14A2-4BFE-BFB4-5D1BFCE49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783008-A23B-F1EB-0D0F-72A95A914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9941F82-6ACE-6049-AF92-15573E01287D}" type="slidenum">
              <a:rPr lang="en-US" smtClean="0"/>
              <a:t>12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C95267-DF17-4674-BEA9-78BD056F7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1538" y="6501384"/>
            <a:ext cx="640254" cy="2334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D8E196-9F8D-E4B0-E594-5C2CBF5138F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407" y="874151"/>
            <a:ext cx="10167185" cy="484632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DE09463-C011-79D8-1771-CF0DF7274549}"/>
              </a:ext>
            </a:extLst>
          </p:cNvPr>
          <p:cNvSpPr txBox="1">
            <a:spLocks/>
          </p:cNvSpPr>
          <p:nvPr/>
        </p:nvSpPr>
        <p:spPr>
          <a:xfrm>
            <a:off x="838200" y="452847"/>
            <a:ext cx="1051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 b="1"/>
            </a:lvl1pPr>
          </a:lstStyle>
          <a:p>
            <a:pPr rtl="0"/>
            <a:r>
              <a:rPr lang="ja" sz="2800">
                <a:solidFill>
                  <a:srgbClr val="062B82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災害廃棄物処理の流れ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6382258-FA06-0AEA-4ACB-58C411166D6A}"/>
              </a:ext>
            </a:extLst>
          </p:cNvPr>
          <p:cNvSpPr txBox="1">
            <a:spLocks/>
          </p:cNvSpPr>
          <p:nvPr/>
        </p:nvSpPr>
        <p:spPr>
          <a:xfrm>
            <a:off x="838200" y="5839303"/>
            <a:ext cx="10515600" cy="276999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00"/>
            </a:lvl1pPr>
          </a:lstStyle>
          <a:p>
            <a:pPr rtl="0"/>
            <a:r>
              <a:rPr lang="ja">
                <a:latin typeface="Arial" panose="020B0604020202020204" pitchFamily="34" charset="0"/>
                <a:ea typeface="ＭＳ Ｐゴシック" panose="020B0600070205080204" pitchFamily="50" charset="-128"/>
              </a:rPr>
              <a:t>出典：日本環境省、JSMCWM（2018年）、p. 10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5A9DC7-B03A-6192-6600-14E95DBECC9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-163068" y="303089"/>
            <a:ext cx="848868" cy="81196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16730" y="993159"/>
            <a:ext cx="9650972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 rtl="0"/>
            <a:r>
              <a:rPr lang="ja" sz="1600" b="1">
                <a:latin typeface="Arial" panose="020B0604020202020204" pitchFamily="34" charset="0"/>
                <a:ea typeface="ＭＳ Ｐゴシック" panose="020B0600070205080204" pitchFamily="50" charset="-128"/>
                <a:cs typeface="Arial" pitchFamily="34" charset="0"/>
              </a:rPr>
              <a:t>計画と管理</a:t>
            </a:r>
            <a:endParaRPr lang="zh-CN" altLang="en-US" sz="1600" b="1" dirty="0">
              <a:latin typeface="Arial" panose="020B0604020202020204" pitchFamily="34" charset="0"/>
              <a:ea typeface="ＭＳ Ｐゴシック" panose="020B0600070205080204" pitchFamily="50" charset="-128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72427" y="1762279"/>
            <a:ext cx="1777524" cy="453019"/>
          </a:xfrm>
          <a:prstGeom prst="rect">
            <a:avLst/>
          </a:prstGeom>
          <a:solidFill>
            <a:srgbClr val="FCBB79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 rtl="0"/>
            <a:r>
              <a:rPr lang="ja" sz="14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itchFamily="34" charset="0"/>
              </a:rPr>
              <a:t>清掃と収集</a:t>
            </a:r>
            <a:endParaRPr lang="zh-CN" altLang="en-US" sz="1400" b="1" dirty="0">
              <a:latin typeface="Arial" panose="020B0604020202020204" pitchFamily="34" charset="0"/>
              <a:ea typeface="ＭＳ Ｐゴシック" panose="020B0600070205080204" pitchFamily="50" charset="-128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10526" y="1762279"/>
            <a:ext cx="1777524" cy="453019"/>
          </a:xfrm>
          <a:prstGeom prst="rect">
            <a:avLst/>
          </a:prstGeom>
          <a:solidFill>
            <a:srgbClr val="FCBB79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 rtl="0"/>
            <a:r>
              <a:rPr lang="ja" sz="1400" b="1">
                <a:latin typeface="Arial" panose="020B0604020202020204" pitchFamily="34" charset="0"/>
                <a:ea typeface="ＭＳ Ｐゴシック" panose="020B0600070205080204" pitchFamily="50" charset="-128"/>
                <a:cs typeface="Arial" pitchFamily="34" charset="0"/>
              </a:rPr>
              <a:t>保管と分別</a:t>
            </a:r>
            <a:endParaRPr lang="zh-CN" altLang="en-US" sz="1400" b="1" dirty="0">
              <a:latin typeface="Arial" panose="020B0604020202020204" pitchFamily="34" charset="0"/>
              <a:ea typeface="ＭＳ Ｐゴシック" panose="020B0600070205080204" pitchFamily="50" charset="-128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53583" y="1762279"/>
            <a:ext cx="2760294" cy="453019"/>
          </a:xfrm>
          <a:prstGeom prst="rect">
            <a:avLst/>
          </a:prstGeom>
          <a:solidFill>
            <a:srgbClr val="FCBB79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 rtl="0"/>
            <a:r>
              <a:rPr lang="ja" sz="1400" b="1">
                <a:latin typeface="Arial" panose="020B0604020202020204" pitchFamily="34" charset="0"/>
                <a:ea typeface="ＭＳ Ｐゴシック" panose="020B0600070205080204" pitchFamily="50" charset="-128"/>
                <a:cs typeface="Arial" pitchFamily="34" charset="0"/>
              </a:rPr>
              <a:t>処理、リサイクル、最終処分</a:t>
            </a:r>
            <a:endParaRPr lang="zh-CN" altLang="en-US" sz="1400" b="1" dirty="0">
              <a:latin typeface="Arial" panose="020B0604020202020204" pitchFamily="34" charset="0"/>
              <a:ea typeface="ＭＳ Ｐゴシック" panose="020B0600070205080204" pitchFamily="50" charset="-128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76874" y="3028300"/>
            <a:ext cx="2016606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rtl="0"/>
            <a:r>
              <a:rPr lang="ja" sz="1400" b="1">
                <a:latin typeface="Arial" panose="020B0604020202020204" pitchFamily="34" charset="0"/>
                <a:ea typeface="ＭＳ Ｐゴシック" panose="020B0600070205080204" pitchFamily="50" charset="-128"/>
                <a:cs typeface="Arial" pitchFamily="34" charset="0"/>
              </a:rPr>
              <a:t>再利用とリサイクル</a:t>
            </a:r>
            <a:endParaRPr lang="zh-CN" altLang="en-US" sz="1400" b="1" dirty="0">
              <a:latin typeface="Arial" panose="020B0604020202020204" pitchFamily="34" charset="0"/>
              <a:ea typeface="ＭＳ Ｐゴシック" panose="020B0600070205080204" pitchFamily="50" charset="-128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00962" y="3917988"/>
            <a:ext cx="1532768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rtl="0"/>
            <a:r>
              <a:rPr lang="ja" sz="1400" b="1">
                <a:latin typeface="Arial" panose="020B0604020202020204" pitchFamily="34" charset="0"/>
                <a:ea typeface="ＭＳ Ｐゴシック" panose="020B0600070205080204" pitchFamily="50" charset="-128"/>
                <a:cs typeface="Arial" pitchFamily="34" charset="0"/>
              </a:rPr>
              <a:t>前処理</a:t>
            </a:r>
            <a:endParaRPr lang="zh-CN" altLang="en-US" sz="1400" b="1" dirty="0">
              <a:latin typeface="Arial" panose="020B0604020202020204" pitchFamily="34" charset="0"/>
              <a:ea typeface="ＭＳ Ｐゴシック" panose="020B0600070205080204" pitchFamily="50" charset="-128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00962" y="4827981"/>
            <a:ext cx="2262187" cy="45301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rtl="0"/>
            <a:r>
              <a:rPr lang="ja" sz="14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itchFamily="34" charset="0"/>
              </a:rPr>
              <a:t>中間処理（焼却）</a:t>
            </a:r>
            <a:endParaRPr lang="zh-CN" altLang="en-US" sz="1400" b="1" dirty="0">
              <a:latin typeface="Arial" panose="020B0604020202020204" pitchFamily="34" charset="0"/>
              <a:ea typeface="ＭＳ Ｐゴシック" panose="020B0600070205080204" pitchFamily="50" charset="-128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752338" y="3243744"/>
            <a:ext cx="215444" cy="1563932"/>
          </a:xfrm>
          <a:prstGeom prst="rect">
            <a:avLst/>
          </a:prstGeom>
          <a:solidFill>
            <a:schemeClr val="bg1"/>
          </a:solidFill>
        </p:spPr>
        <p:txBody>
          <a:bodyPr vert="vert270" wrap="square" lIns="0" tIns="0" rIns="0" bIns="0" rtlCol="0" anchor="ctr" anchorCtr="0">
            <a:noAutofit/>
          </a:bodyPr>
          <a:lstStyle/>
          <a:p>
            <a:pPr algn="ctr" rtl="0"/>
            <a:r>
              <a:rPr lang="ja" sz="14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itchFamily="34" charset="0"/>
              </a:rPr>
              <a:t>最終処分</a:t>
            </a:r>
            <a:endParaRPr lang="zh-CN" altLang="en-US" sz="1400" b="1" dirty="0">
              <a:latin typeface="Arial" panose="020B0604020202020204" pitchFamily="34" charset="0"/>
              <a:ea typeface="ＭＳ Ｐゴシック" panose="020B0600070205080204" pitchFamily="50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980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9941F82-6ACE-6049-AF92-15573E01287D}" type="slidenum">
              <a:rPr lang="en-US" smtClean="0"/>
              <a:t>13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155019-0E4C-AE47-B6D5-7D571560D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1538" y="6501384"/>
            <a:ext cx="640254" cy="23342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94C3CA2-516C-4AC6-8E34-F328A9C2924B}"/>
              </a:ext>
            </a:extLst>
          </p:cNvPr>
          <p:cNvSpPr txBox="1">
            <a:spLocks/>
          </p:cNvSpPr>
          <p:nvPr/>
        </p:nvSpPr>
        <p:spPr>
          <a:xfrm>
            <a:off x="838200" y="452847"/>
            <a:ext cx="1051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 b="1"/>
            </a:lvl1pPr>
          </a:lstStyle>
          <a:p>
            <a:pPr rtl="0"/>
            <a:r>
              <a:rPr lang="ja" sz="2800">
                <a:solidFill>
                  <a:srgbClr val="062B82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災害廃棄物の種別と量の予測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915CD38-5863-40F4-B0FE-1DB3D9DEBAA8}"/>
              </a:ext>
            </a:extLst>
          </p:cNvPr>
          <p:cNvSpPr txBox="1">
            <a:spLocks/>
          </p:cNvSpPr>
          <p:nvPr/>
        </p:nvSpPr>
        <p:spPr>
          <a:xfrm>
            <a:off x="838200" y="6224385"/>
            <a:ext cx="10515600" cy="276999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00"/>
            </a:lvl1pPr>
          </a:lstStyle>
          <a:p>
            <a:pPr algn="ctr" rtl="0"/>
            <a:r>
              <a:rPr lang="ja">
                <a:latin typeface="Arial" panose="020B0604020202020204" pitchFamily="34" charset="0"/>
                <a:ea typeface="ＭＳ Ｐゴシック" panose="020B0600070205080204" pitchFamily="50" charset="-128"/>
              </a:rPr>
              <a:t>出典：マカティ市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D13A61-CB37-215A-03B2-FDDFE00176F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-163068" y="303089"/>
            <a:ext cx="848868" cy="811961"/>
          </a:xfrm>
          <a:prstGeom prst="rect">
            <a:avLst/>
          </a:prstGeom>
        </p:spPr>
      </p:pic>
      <p:pic>
        <p:nvPicPr>
          <p:cNvPr id="7" name="Content Placeholder 10">
            <a:extLst>
              <a:ext uri="{FF2B5EF4-FFF2-40B4-BE49-F238E27FC236}">
                <a16:creationId xmlns:a16="http://schemas.microsoft.com/office/drawing/2014/main" id="{A91130E9-03C2-2D32-04B7-BFE693C32C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859" y="1115050"/>
            <a:ext cx="5589141" cy="5044612"/>
          </a:xfrm>
          <a:prstGeom prst="rect">
            <a:avLst/>
          </a:prstGeom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6DC281C4-FDA9-0047-FA00-38EBA592A2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6728" y="1116062"/>
            <a:ext cx="5554937" cy="50436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BDBDC7D-3FDB-F7F9-7350-126C8C273E0D}"/>
              </a:ext>
            </a:extLst>
          </p:cNvPr>
          <p:cNvSpPr txBox="1">
            <a:spLocks/>
          </p:cNvSpPr>
          <p:nvPr/>
        </p:nvSpPr>
        <p:spPr>
          <a:xfrm>
            <a:off x="685800" y="5730358"/>
            <a:ext cx="5054029" cy="461665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00"/>
            </a:lvl1pPr>
          </a:lstStyle>
          <a:p>
            <a:pPr algn="ctr" rtl="0"/>
            <a:r>
              <a:rPr lang="ja" sz="2400">
                <a:latin typeface="Arial" panose="020B0604020202020204" pitchFamily="34" charset="0"/>
                <a:ea typeface="ＭＳ Ｐゴシック" panose="020B0600070205080204" pitchFamily="50" charset="-128"/>
              </a:rPr>
              <a:t>洪水災害予測地図</a:t>
            </a:r>
            <a:endParaRPr lang="fr-FR" sz="2400" dirty="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E6C0919-BE11-E5B6-4DC5-F134A1F9792D}"/>
              </a:ext>
            </a:extLst>
          </p:cNvPr>
          <p:cNvSpPr txBox="1">
            <a:spLocks/>
          </p:cNvSpPr>
          <p:nvPr/>
        </p:nvSpPr>
        <p:spPr>
          <a:xfrm>
            <a:off x="6540357" y="5698342"/>
            <a:ext cx="5054029" cy="461665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00"/>
            </a:lvl1pPr>
          </a:lstStyle>
          <a:p>
            <a:pPr algn="ctr" rtl="0"/>
            <a:r>
              <a:rPr lang="ja" sz="2400">
                <a:latin typeface="Arial" panose="020B0604020202020204" pitchFamily="34" charset="0"/>
                <a:ea typeface="ＭＳ Ｐゴシック" panose="020B0600070205080204" pitchFamily="50" charset="-128"/>
              </a:rPr>
              <a:t>土地利用図</a:t>
            </a:r>
            <a:endParaRPr lang="fr-FR" sz="2400" dirty="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143939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9941F82-6ACE-6049-AF92-15573E01287D}" type="slidenum">
              <a:rPr lang="en-US" smtClean="0"/>
              <a:t>14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155019-0E4C-AE47-B6D5-7D571560D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1538" y="6501384"/>
            <a:ext cx="640254" cy="2334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7CD4EF-20EB-AA65-00AD-3104A1DE5E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366" y="795033"/>
            <a:ext cx="12065030" cy="570635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D20F654-8F06-B2A5-2D72-23EC5A0EAA7D}"/>
              </a:ext>
            </a:extLst>
          </p:cNvPr>
          <p:cNvSpPr/>
          <p:nvPr/>
        </p:nvSpPr>
        <p:spPr>
          <a:xfrm>
            <a:off x="8059917" y="5905742"/>
            <a:ext cx="1666961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rtl="0"/>
            <a:r>
              <a:rPr lang="ja" sz="12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写真：Noel Celis</a:t>
            </a:r>
            <a:endParaRPr lang="en-US" sz="1200" dirty="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1F0CEB-CF33-46CF-8641-7C2E3B01AAA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-163068" y="303089"/>
            <a:ext cx="848868" cy="811961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D315A699-38F0-6EC0-0EBB-A9202440F9F5}"/>
              </a:ext>
            </a:extLst>
          </p:cNvPr>
          <p:cNvSpPr txBox="1"/>
          <p:nvPr/>
        </p:nvSpPr>
        <p:spPr>
          <a:xfrm>
            <a:off x="1108732" y="853440"/>
            <a:ext cx="997453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rtl="0"/>
            <a:r>
              <a:rPr lang="ja" sz="2800" b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2021年 ケッツァーナ（オンドイ）台風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181927B-BAAB-C03B-57E2-F84CFF57ABC4}"/>
              </a:ext>
            </a:extLst>
          </p:cNvPr>
          <p:cNvSpPr txBox="1">
            <a:spLocks/>
          </p:cNvSpPr>
          <p:nvPr/>
        </p:nvSpPr>
        <p:spPr>
          <a:xfrm>
            <a:off x="8155368" y="2194604"/>
            <a:ext cx="3628137" cy="2800757"/>
          </a:xfrm>
          <a:prstGeom prst="rect">
            <a:avLst/>
          </a:prstGeom>
          <a:solidFill>
            <a:schemeClr val="bg1"/>
          </a:solidFill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None/>
            </a:pPr>
            <a:r>
              <a:rPr lang="ja" sz="60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廃棄物の量は？</a:t>
            </a:r>
            <a:endParaRPr lang="en-US" dirty="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392124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9941F82-6ACE-6049-AF92-15573E01287D}" type="slidenum">
              <a:rPr lang="en-US" smtClean="0"/>
              <a:t>15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155019-0E4C-AE47-B6D5-7D571560D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1538" y="6501384"/>
            <a:ext cx="640254" cy="2334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2D89F7-12C8-125E-1131-B5ED9C387E84}"/>
              </a:ext>
            </a:extLst>
          </p:cNvPr>
          <p:cNvSpPr txBox="1"/>
          <p:nvPr/>
        </p:nvSpPr>
        <p:spPr>
          <a:xfrm>
            <a:off x="1010259" y="470182"/>
            <a:ext cx="9974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ja" sz="2800" b="1">
                <a:solidFill>
                  <a:srgbClr val="062B82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2021年 ライ（オデット）台風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99C129-5C22-7B65-EE50-7FAACFCC6E3C}"/>
              </a:ext>
            </a:extLst>
          </p:cNvPr>
          <p:cNvSpPr/>
          <p:nvPr/>
        </p:nvSpPr>
        <p:spPr>
          <a:xfrm>
            <a:off x="7428322" y="5887136"/>
            <a:ext cx="2188430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rtl="0"/>
            <a:r>
              <a:rPr lang="ja" sz="12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写真：Ezra Acayan</a:t>
            </a:r>
            <a:endParaRPr lang="en-US" sz="1200" dirty="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ED68AF4-6795-85CE-7F02-24ED63F88CA2}"/>
              </a:ext>
            </a:extLst>
          </p:cNvPr>
          <p:cNvSpPr txBox="1">
            <a:spLocks/>
          </p:cNvSpPr>
          <p:nvPr/>
        </p:nvSpPr>
        <p:spPr>
          <a:xfrm>
            <a:off x="7663625" y="2580967"/>
            <a:ext cx="4528375" cy="2800757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None/>
            </a:pPr>
            <a:r>
              <a:rPr lang="ja" sz="60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廃棄物の</a:t>
            </a:r>
            <a:br>
              <a:rPr lang="en-US" altLang="ja" sz="6000" dirty="0">
                <a:latin typeface="Arial" panose="020B0604020202020204" pitchFamily="34" charset="0"/>
                <a:ea typeface="ＭＳ Ｐゴシック" panose="020B0600070205080204" pitchFamily="50" charset="-128"/>
              </a:rPr>
            </a:br>
            <a:r>
              <a:rPr lang="ja" sz="60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量は？</a:t>
            </a:r>
            <a:endParaRPr lang="en-US" dirty="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48DF48-5BF4-9B2F-8B5C-65EBA8346E2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768" y="1069361"/>
            <a:ext cx="7545642" cy="5029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8A8B39-B020-6AFF-F526-D74828E8FE0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-163068" y="303089"/>
            <a:ext cx="848868" cy="81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0741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9941F82-6ACE-6049-AF92-15573E01287D}" type="slidenum">
              <a:rPr lang="en-US" smtClean="0"/>
              <a:t>16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155019-0E4C-AE47-B6D5-7D571560D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1538" y="6501384"/>
            <a:ext cx="640254" cy="2334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56F5D3-BB69-B258-E6BE-B40DA002F74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2392" y="1136307"/>
            <a:ext cx="3681730" cy="4754880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5929B1-737D-256F-4D75-BFCD497B20E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340" y="1136307"/>
            <a:ext cx="3988224" cy="4754880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77D706-712F-EC48-CDBB-FB8E16CA5B03}"/>
              </a:ext>
            </a:extLst>
          </p:cNvPr>
          <p:cNvSpPr txBox="1"/>
          <p:nvPr/>
        </p:nvSpPr>
        <p:spPr>
          <a:xfrm>
            <a:off x="1010259" y="573498"/>
            <a:ext cx="9974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ja" sz="3200" b="1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t>災害廃棄物が定量化されていない！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B2FA62-201F-2D08-82E8-CF3EFB54817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3949" y="1136307"/>
            <a:ext cx="3988224" cy="475488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728237-D32C-A3A0-F64F-BB9814B21009}"/>
              </a:ext>
            </a:extLst>
          </p:cNvPr>
          <p:cNvSpPr txBox="1">
            <a:spLocks/>
          </p:cNvSpPr>
          <p:nvPr/>
        </p:nvSpPr>
        <p:spPr>
          <a:xfrm>
            <a:off x="119824" y="5896863"/>
            <a:ext cx="3681731" cy="637504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None/>
            </a:pPr>
            <a:r>
              <a:rPr lang="ja" sz="2000">
                <a:latin typeface="Arial" panose="020B0604020202020204" pitchFamily="34" charset="0"/>
                <a:ea typeface="ＭＳ Ｐゴシック" panose="020B0600070205080204" pitchFamily="50" charset="-128"/>
              </a:rPr>
              <a:t>NEDA（2013年）</a:t>
            </a:r>
            <a:endParaRPr lang="fr-FR" sz="2000" dirty="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8908459-56AA-4282-68BC-D9301DE5E99F}"/>
              </a:ext>
            </a:extLst>
          </p:cNvPr>
          <p:cNvSpPr txBox="1">
            <a:spLocks/>
          </p:cNvSpPr>
          <p:nvPr/>
        </p:nvSpPr>
        <p:spPr>
          <a:xfrm>
            <a:off x="4101887" y="5918829"/>
            <a:ext cx="3681731" cy="637504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None/>
            </a:pPr>
            <a:r>
              <a:rPr lang="ja" sz="2000">
                <a:latin typeface="Arial" panose="020B0604020202020204" pitchFamily="34" charset="0"/>
                <a:ea typeface="ＭＳ Ｐゴシック" panose="020B0600070205080204" pitchFamily="50" charset="-128"/>
              </a:rPr>
              <a:t>NDRRMC（2014年）</a:t>
            </a:r>
            <a:endParaRPr lang="fr-FR" sz="2000" dirty="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6B75FF-1BA2-3B1C-7E47-C0B5857322E6}"/>
              </a:ext>
            </a:extLst>
          </p:cNvPr>
          <p:cNvSpPr txBox="1">
            <a:spLocks/>
          </p:cNvSpPr>
          <p:nvPr/>
        </p:nvSpPr>
        <p:spPr>
          <a:xfrm>
            <a:off x="8237196" y="5896863"/>
            <a:ext cx="3681731" cy="637504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None/>
            </a:pPr>
            <a:r>
              <a:rPr lang="ja" sz="2000">
                <a:latin typeface="Arial" panose="020B0604020202020204" pitchFamily="34" charset="0"/>
                <a:ea typeface="ＭＳ Ｐゴシック" panose="020B0600070205080204" pitchFamily="50" charset="-128"/>
              </a:rPr>
              <a:t>NDRRMC（2014年）</a:t>
            </a:r>
            <a:endParaRPr lang="fr-FR" sz="2000" dirty="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026A041-6499-E640-8F39-6BE66572EC1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-163068" y="303089"/>
            <a:ext cx="848868" cy="81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3643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9941F82-6ACE-6049-AF92-15573E01287D}" type="slidenum">
              <a:rPr lang="en-US" smtClean="0"/>
              <a:t>17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155019-0E4C-AE47-B6D5-7D571560D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1538" y="6501384"/>
            <a:ext cx="640254" cy="2334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DAB407-ED86-4081-B148-AA3170B030F7}"/>
              </a:ext>
            </a:extLst>
          </p:cNvPr>
          <p:cNvSpPr txBox="1"/>
          <p:nvPr/>
        </p:nvSpPr>
        <p:spPr>
          <a:xfrm>
            <a:off x="1010259" y="522128"/>
            <a:ext cx="9974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ja" sz="3200" b="1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t>災害廃棄物が定量化されていない！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B7E53DA-7CBD-4794-A943-43D2168EE1A6}"/>
              </a:ext>
            </a:extLst>
          </p:cNvPr>
          <p:cNvSpPr txBox="1">
            <a:spLocks/>
          </p:cNvSpPr>
          <p:nvPr/>
        </p:nvSpPr>
        <p:spPr>
          <a:xfrm>
            <a:off x="119824" y="5845493"/>
            <a:ext cx="3681731" cy="637504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None/>
            </a:pPr>
            <a:r>
              <a:rPr lang="ja" sz="2000">
                <a:latin typeface="Arial" panose="020B0604020202020204" pitchFamily="34" charset="0"/>
                <a:ea typeface="ＭＳ Ｐゴシック" panose="020B0600070205080204" pitchFamily="50" charset="-128"/>
              </a:rPr>
              <a:t>NDRRMC（2018年）</a:t>
            </a:r>
            <a:endParaRPr lang="fr-FR" sz="2000" dirty="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843280D-82B3-4042-8129-8FE353E5DCC5}"/>
              </a:ext>
            </a:extLst>
          </p:cNvPr>
          <p:cNvSpPr txBox="1">
            <a:spLocks/>
          </p:cNvSpPr>
          <p:nvPr/>
        </p:nvSpPr>
        <p:spPr>
          <a:xfrm>
            <a:off x="3801555" y="5852502"/>
            <a:ext cx="3681731" cy="637504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None/>
            </a:pPr>
            <a:r>
              <a:rPr lang="ja" sz="2000">
                <a:latin typeface="Arial" panose="020B0604020202020204" pitchFamily="34" charset="0"/>
                <a:ea typeface="ＭＳ Ｐゴシック" panose="020B0600070205080204" pitchFamily="50" charset="-128"/>
              </a:rPr>
              <a:t>NEDA（2020年）</a:t>
            </a:r>
            <a:endParaRPr lang="fr-FR" sz="2000" dirty="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8ADA72B-1BC3-47C5-8FD7-D34FE4D04DC4}"/>
              </a:ext>
            </a:extLst>
          </p:cNvPr>
          <p:cNvSpPr txBox="1">
            <a:spLocks/>
          </p:cNvSpPr>
          <p:nvPr/>
        </p:nvSpPr>
        <p:spPr>
          <a:xfrm>
            <a:off x="7722810" y="5845493"/>
            <a:ext cx="4196117" cy="637504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None/>
            </a:pPr>
            <a:r>
              <a:rPr lang="ja" sz="2000">
                <a:latin typeface="Arial" panose="020B0604020202020204" pitchFamily="34" charset="0"/>
                <a:ea typeface="ＭＳ Ｐゴシック" panose="020B0600070205080204" pitchFamily="50" charset="-128"/>
              </a:rPr>
              <a:t>NDRRMC（2021年）</a:t>
            </a:r>
            <a:endParaRPr lang="fr-FR" sz="2000" dirty="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DC1442-D00C-49A4-ADD3-4956F190DE9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5" y="1106903"/>
            <a:ext cx="3347136" cy="47548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F1214E-842D-48B2-AA4E-E3AE30546DE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9730" y="1106903"/>
            <a:ext cx="3354624" cy="47548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60B53D0-EF98-4ACB-8371-EE4C6994B1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14686" y="1106903"/>
            <a:ext cx="4462419" cy="4754880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65E55F-3C0D-481E-958F-8AFCC9E36A5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-163068" y="303089"/>
            <a:ext cx="848868" cy="81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025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9941F82-6ACE-6049-AF92-15573E01287D}" type="slidenum">
              <a:rPr lang="en-US" smtClean="0"/>
              <a:t>18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155019-0E4C-AE47-B6D5-7D571560D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1538" y="6501384"/>
            <a:ext cx="640254" cy="2334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AF1797-48F3-1CBC-EDD3-2398E369358B}"/>
              </a:ext>
            </a:extLst>
          </p:cNvPr>
          <p:cNvSpPr txBox="1"/>
          <p:nvPr/>
        </p:nvSpPr>
        <p:spPr>
          <a:xfrm>
            <a:off x="5148335" y="1910660"/>
            <a:ext cx="632440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 rtl="0">
              <a:buFont typeface="Wingdings" panose="05000000000000000000" pitchFamily="2" charset="2"/>
              <a:buChar char="§"/>
            </a:pPr>
            <a:r>
              <a:rPr lang="ja" sz="2800" b="1" dirty="0">
                <a:effectLst/>
                <a:latin typeface="Arial" panose="020B0604020202020204" pitchFamily="34" charset="0"/>
                <a:ea typeface="ＭＳ Ｐゴシック" panose="020B0600070205080204" pitchFamily="50" charset="-128"/>
              </a:rPr>
              <a:t>廃棄物管理インフラは</a:t>
            </a:r>
            <a:r>
              <a:rPr lang="ja" sz="2800" dirty="0">
                <a:effectLst/>
                <a:latin typeface="Arial" panose="020B0604020202020204" pitchFamily="34" charset="0"/>
                <a:ea typeface="ＭＳ Ｐゴシック" panose="020B0600070205080204" pitchFamily="50" charset="-128"/>
              </a:rPr>
              <a:t>被災しやすい可能性がある</a:t>
            </a:r>
          </a:p>
          <a:p>
            <a:pPr marL="514350" indent="-514350" algn="just" rtl="0">
              <a:buFont typeface="Wingdings" panose="05000000000000000000" pitchFamily="2" charset="2"/>
              <a:buChar char="§"/>
            </a:pPr>
            <a:r>
              <a:rPr lang="ja" sz="2800" dirty="0">
                <a:effectLst/>
                <a:latin typeface="Arial" panose="020B0604020202020204" pitchFamily="34" charset="0"/>
                <a:ea typeface="ＭＳ Ｐゴシック" panose="020B0600070205080204" pitchFamily="50" charset="-128"/>
              </a:rPr>
              <a:t>回収されない廃棄物は</a:t>
            </a:r>
            <a:r>
              <a:rPr lang="ja" sz="2800" b="1" dirty="0">
                <a:effectLst/>
                <a:latin typeface="Arial" panose="020B0604020202020204" pitchFamily="34" charset="0"/>
                <a:ea typeface="ＭＳ Ｐゴシック" panose="020B0600070205080204" pitchFamily="50" charset="-128"/>
              </a:rPr>
              <a:t>水路の詰まり</a:t>
            </a:r>
            <a:r>
              <a:rPr lang="ja" sz="2800" dirty="0">
                <a:effectLst/>
                <a:latin typeface="Arial" panose="020B0604020202020204" pitchFamily="34" charset="0"/>
                <a:ea typeface="ＭＳ Ｐゴシック" panose="020B0600070205080204" pitchFamily="50" charset="-128"/>
              </a:rPr>
              <a:t>につながり、豪雨の発生時に大規模な洪水を引き起こす恐れも</a:t>
            </a:r>
          </a:p>
          <a:p>
            <a:pPr marL="514350" indent="-514350" algn="just" rtl="0">
              <a:buFont typeface="Wingdings" panose="05000000000000000000" pitchFamily="2" charset="2"/>
              <a:buChar char="§"/>
            </a:pPr>
            <a:r>
              <a:rPr lang="ja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ＭＳ Ｐゴシック" panose="020B0600070205080204" pitchFamily="50" charset="-128"/>
              </a:rPr>
              <a:t>ケツァーナ台風（2009年）とハイヤン台風（2013年）による災害廃棄物には言及がない</a:t>
            </a:r>
          </a:p>
          <a:p>
            <a:pPr marL="514350" indent="-514350" algn="just" rtl="0">
              <a:buFont typeface="Wingdings" panose="05000000000000000000" pitchFamily="2" charset="2"/>
              <a:buChar char="§"/>
            </a:pPr>
            <a:endParaRPr lang="en-US" sz="2800" dirty="0">
              <a:effectLst/>
              <a:latin typeface="Arial" panose="020B0604020202020204" pitchFamily="34" charset="0"/>
              <a:ea typeface="ＭＳ Ｐゴシック" panose="020B0600070205080204" pitchFamily="50" charset="-128"/>
            </a:endParaRPr>
          </a:p>
          <a:p>
            <a:pPr marL="514350" indent="-514350" algn="just" rtl="0">
              <a:buFont typeface="+mj-lt"/>
              <a:buAutoNum type="arabicPeriod"/>
            </a:pPr>
            <a:endParaRPr lang="en-US" sz="2800" dirty="0">
              <a:effectLst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18FE68-AD4B-A20C-B465-152DB5417A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920" y="582561"/>
            <a:ext cx="4202415" cy="5486400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A57F71-5D14-9919-3404-7562B02CB9D0}"/>
              </a:ext>
            </a:extLst>
          </p:cNvPr>
          <p:cNvSpPr txBox="1"/>
          <p:nvPr/>
        </p:nvSpPr>
        <p:spPr>
          <a:xfrm>
            <a:off x="5176812" y="711471"/>
            <a:ext cx="6324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ja" sz="2800" b="1" dirty="0">
                <a:solidFill>
                  <a:srgbClr val="062B82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国家固形廃棄物管理状況報告書</a:t>
            </a:r>
            <a:br>
              <a:rPr lang="en-US" altLang="ja" sz="2800" b="1" dirty="0">
                <a:solidFill>
                  <a:srgbClr val="062B82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</a:br>
            <a:r>
              <a:rPr lang="ja" sz="2800" b="1" dirty="0">
                <a:solidFill>
                  <a:srgbClr val="062B82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（2008〜18年）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D95D4E-85A0-E7A4-73FD-4470E71D3F7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-163068" y="303089"/>
            <a:ext cx="848868" cy="81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0510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9941F82-6ACE-6049-AF92-15573E01287D}" type="slidenum">
              <a:rPr lang="en-US" smtClean="0"/>
              <a:t>19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155019-0E4C-AE47-B6D5-7D571560D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1538" y="6501384"/>
            <a:ext cx="640254" cy="2334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0FAAD3-8F3A-E381-666C-0B957B4D5E5C}"/>
              </a:ext>
            </a:extLst>
          </p:cNvPr>
          <p:cNvSpPr txBox="1"/>
          <p:nvPr/>
        </p:nvSpPr>
        <p:spPr>
          <a:xfrm>
            <a:off x="5176813" y="2366069"/>
            <a:ext cx="629593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 rtl="0">
              <a:buFont typeface="Wingdings" panose="05000000000000000000" pitchFamily="2" charset="2"/>
              <a:buChar char="§"/>
            </a:pPr>
            <a:r>
              <a:rPr lang="ja" sz="2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ＭＳ Ｐゴシック" panose="020B0600070205080204" pitchFamily="50" charset="-128"/>
              </a:rPr>
              <a:t>「災害廃棄物管理」を明記した初めての計画</a:t>
            </a:r>
            <a:r>
              <a:rPr lang="ja" sz="2800" dirty="0">
                <a:effectLst/>
                <a:latin typeface="Arial" panose="020B0604020202020204" pitchFamily="34" charset="0"/>
                <a:ea typeface="ＭＳ Ｐゴシック" panose="020B0600070205080204" pitchFamily="50" charset="-128"/>
              </a:rPr>
              <a:t>だが、DRRM（災害リスク軽減・管理）コミュニティの議論で注目を集める新たな課題の1つとして軽く言及するにとどまる</a:t>
            </a:r>
          </a:p>
          <a:p>
            <a:pPr marL="514350" indent="-514350" algn="just" rtl="0">
              <a:buFont typeface="+mj-lt"/>
              <a:buAutoNum type="arabicPeriod"/>
            </a:pPr>
            <a:endParaRPr lang="en-US" sz="2800" dirty="0">
              <a:effectLst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7A8F7C-C822-49CA-212E-CC36A6A8CCE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6092" y="582561"/>
            <a:ext cx="3870720" cy="5486400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C92277-A0BB-8382-1892-1538A90DC66D}"/>
              </a:ext>
            </a:extLst>
          </p:cNvPr>
          <p:cNvSpPr txBox="1"/>
          <p:nvPr/>
        </p:nvSpPr>
        <p:spPr>
          <a:xfrm>
            <a:off x="5176812" y="711471"/>
            <a:ext cx="6324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ja" sz="2800" b="1" dirty="0">
                <a:solidFill>
                  <a:srgbClr val="062B82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国家災害リスク軽減・管理計画</a:t>
            </a:r>
            <a:br>
              <a:rPr lang="en-US" altLang="ja" sz="2800" b="1" dirty="0">
                <a:solidFill>
                  <a:srgbClr val="062B82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</a:br>
            <a:r>
              <a:rPr lang="ja" sz="2800" b="1" dirty="0">
                <a:solidFill>
                  <a:srgbClr val="062B82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（2020〜30年）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83740C-BB59-8886-3E5A-B5CC2AFB41F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-163068" y="303089"/>
            <a:ext cx="848868" cy="81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807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9941F82-6ACE-6049-AF92-15573E01287D}" type="slidenum">
              <a:rPr lang="en-US" smtClean="0">
                <a:latin typeface="Arial" panose="020B0604020202020204" pitchFamily="34" charset="0"/>
                <a:ea typeface="ＭＳ Ｐゴシック" panose="020B0600070205080204" pitchFamily="50" charset="-128"/>
              </a:rPr>
              <a:t>2</a:t>
            </a:fld>
            <a:endParaRPr lang="en-US" dirty="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155019-0E4C-AE47-B6D5-7D571560D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1538" y="6501384"/>
            <a:ext cx="640254" cy="2334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CF5469-5881-5F1B-1DCE-6C2BAC3A5460}"/>
              </a:ext>
            </a:extLst>
          </p:cNvPr>
          <p:cNvSpPr txBox="1"/>
          <p:nvPr/>
        </p:nvSpPr>
        <p:spPr>
          <a:xfrm>
            <a:off x="685799" y="1609069"/>
            <a:ext cx="7675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ja" sz="2800" b="1" dirty="0">
                <a:solidFill>
                  <a:srgbClr val="062B82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ラブダンアカデミー、アブダビ（アラブ首長国連邦）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CBB58B-3741-038E-F81C-49E111782309}"/>
              </a:ext>
            </a:extLst>
          </p:cNvPr>
          <p:cNvSpPr txBox="1"/>
          <p:nvPr/>
        </p:nvSpPr>
        <p:spPr>
          <a:xfrm>
            <a:off x="988321" y="2495901"/>
            <a:ext cx="4766441" cy="3503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Aft>
                <a:spcPts val="1001"/>
              </a:spcAft>
            </a:pPr>
            <a:r>
              <a:rPr lang="ja" sz="3000">
                <a:latin typeface="Arial" panose="020B0604020202020204" pitchFamily="34" charset="0"/>
                <a:ea typeface="ＭＳ Ｐゴシック" panose="020B0600070205080204" pitchFamily="50" charset="-128"/>
              </a:rPr>
              <a:t>領域／専門分野</a:t>
            </a:r>
          </a:p>
          <a:p>
            <a:pPr marL="457200" indent="-457200" rtl="0">
              <a:spcAft>
                <a:spcPts val="1001"/>
              </a:spcAft>
              <a:buFont typeface="Wingdings" panose="05000000000000000000" pitchFamily="2" charset="2"/>
              <a:buChar char="§"/>
            </a:pPr>
            <a:r>
              <a:rPr lang="ja" sz="3000">
                <a:latin typeface="Arial" panose="020B0604020202020204" pitchFamily="34" charset="0"/>
                <a:ea typeface="ＭＳ Ｐゴシック" panose="020B0600070205080204" pitchFamily="50" charset="-128"/>
              </a:rPr>
              <a:t>セーフティ</a:t>
            </a:r>
            <a:endParaRPr lang="en-US" altLang="en-US" sz="3000" b="1" dirty="0">
              <a:solidFill>
                <a:srgbClr val="0070C0"/>
              </a:solidFill>
              <a:latin typeface="Arial" panose="020B0604020202020204" pitchFamily="34" charset="0"/>
              <a:ea typeface="ＭＳ Ｐゴシック" panose="020B0600070205080204" pitchFamily="50" charset="-128"/>
            </a:endParaRPr>
          </a:p>
          <a:p>
            <a:pPr marL="457200" indent="-457200" rtl="0">
              <a:spcAft>
                <a:spcPts val="1001"/>
              </a:spcAft>
              <a:buFont typeface="Wingdings" panose="05000000000000000000" pitchFamily="2" charset="2"/>
              <a:buChar char="§"/>
            </a:pPr>
            <a:r>
              <a:rPr lang="ja" sz="3000">
                <a:latin typeface="Arial" panose="020B0604020202020204" pitchFamily="34" charset="0"/>
                <a:ea typeface="ＭＳ Ｐゴシック" panose="020B0600070205080204" pitchFamily="50" charset="-128"/>
              </a:rPr>
              <a:t>セキュリティ</a:t>
            </a:r>
          </a:p>
          <a:p>
            <a:pPr marL="457200" indent="-457200" rtl="0">
              <a:spcAft>
                <a:spcPts val="1001"/>
              </a:spcAft>
              <a:buFont typeface="Wingdings" panose="05000000000000000000" pitchFamily="2" charset="2"/>
              <a:buChar char="§"/>
            </a:pPr>
            <a:r>
              <a:rPr lang="ja" sz="3000">
                <a:latin typeface="Arial" panose="020B0604020202020204" pitchFamily="34" charset="0"/>
                <a:ea typeface="ＭＳ Ｐゴシック" panose="020B0600070205080204" pitchFamily="50" charset="-128"/>
              </a:rPr>
              <a:t>防衛</a:t>
            </a:r>
          </a:p>
          <a:p>
            <a:pPr marL="457200" indent="-457200" rtl="0">
              <a:spcAft>
                <a:spcPts val="1001"/>
              </a:spcAft>
              <a:buFont typeface="Wingdings" panose="05000000000000000000" pitchFamily="2" charset="2"/>
              <a:buChar char="§"/>
            </a:pPr>
            <a:r>
              <a:rPr lang="ja" sz="3000">
                <a:latin typeface="Arial" panose="020B0604020202020204" pitchFamily="34" charset="0"/>
                <a:ea typeface="ＭＳ Ｐゴシック" panose="020B0600070205080204" pitchFamily="50" charset="-128"/>
              </a:rPr>
              <a:t>緊急時対応</a:t>
            </a:r>
          </a:p>
          <a:p>
            <a:pPr marL="457200" indent="-457200" rtl="0">
              <a:spcAft>
                <a:spcPts val="1001"/>
              </a:spcAft>
              <a:buFont typeface="Wingdings" panose="05000000000000000000" pitchFamily="2" charset="2"/>
              <a:buChar char="§"/>
            </a:pPr>
            <a:r>
              <a:rPr lang="ja" sz="3000">
                <a:latin typeface="Arial" panose="020B0604020202020204" pitchFamily="34" charset="0"/>
                <a:ea typeface="ＭＳ Ｐゴシック" panose="020B0600070205080204" pitchFamily="50" charset="-128"/>
              </a:rPr>
              <a:t>危機管理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228C07-F2C8-786D-7E19-E78F508E847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-163068" y="303089"/>
            <a:ext cx="848868" cy="8119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C2BE75-F191-E01A-E9DC-0E234F4FD6D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5251" y="709069"/>
            <a:ext cx="2699468" cy="180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A52404-7262-4250-8F51-9420DCB2DDA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5251" y="2630185"/>
            <a:ext cx="2697303" cy="180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5DA92B-91DF-17F9-60EC-7A1F3EAEA0A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5251" y="4556350"/>
            <a:ext cx="2697303" cy="180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4FD0FB-5302-F343-B0B8-57D45B28F9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3119" y="2509069"/>
            <a:ext cx="1977594" cy="22834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DD672A-6963-FC57-65CF-B294B137B875}"/>
              </a:ext>
            </a:extLst>
          </p:cNvPr>
          <p:cNvSpPr txBox="1"/>
          <p:nvPr/>
        </p:nvSpPr>
        <p:spPr>
          <a:xfrm>
            <a:off x="674569" y="709069"/>
            <a:ext cx="6655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ja" sz="2800" b="1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現在の所属組織：</a:t>
            </a:r>
          </a:p>
        </p:txBody>
      </p:sp>
    </p:spTree>
    <p:extLst>
      <p:ext uri="{BB962C8B-B14F-4D97-AF65-F5344CB8AC3E}">
        <p14:creationId xmlns:p14="http://schemas.microsoft.com/office/powerpoint/2010/main" val="687438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9941F82-6ACE-6049-AF92-15573E01287D}" type="slidenum">
              <a:rPr lang="en-US" smtClean="0"/>
              <a:t>20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155019-0E4C-AE47-B6D5-7D571560D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1538" y="6501384"/>
            <a:ext cx="640254" cy="233426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93BB514-4868-E155-F1B9-A3D2B6A2CC8D}"/>
              </a:ext>
            </a:extLst>
          </p:cNvPr>
          <p:cNvSpPr txBox="1">
            <a:spLocks/>
          </p:cNvSpPr>
          <p:nvPr/>
        </p:nvSpPr>
        <p:spPr>
          <a:xfrm>
            <a:off x="6116027" y="1369872"/>
            <a:ext cx="5956147" cy="4351338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rtl="0">
              <a:buFont typeface="Wingdings" panose="05000000000000000000" pitchFamily="2" charset="2"/>
              <a:buChar char="§"/>
            </a:pPr>
            <a:r>
              <a:rPr lang="ja" b="1" dirty="0">
                <a:latin typeface="Arial" panose="020B0604020202020204" pitchFamily="34" charset="0"/>
                <a:ea typeface="ＭＳ Ｐゴシック" panose="020B0600070205080204" pitchFamily="50" charset="-128"/>
              </a:rPr>
              <a:t>フィリピンにはDWMそのものに関する法律がない</a:t>
            </a:r>
          </a:p>
          <a:p>
            <a:pPr algn="just" rtl="0">
              <a:buFont typeface="Wingdings" panose="05000000000000000000" pitchFamily="2" charset="2"/>
              <a:buChar char="§"/>
            </a:pPr>
            <a:r>
              <a:rPr lang="ja" b="1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t>4方向</a:t>
            </a:r>
            <a:r>
              <a:rPr lang="ja" dirty="0">
                <a:latin typeface="Arial" panose="020B0604020202020204" pitchFamily="34" charset="0"/>
                <a:ea typeface="ＭＳ Ｐゴシック" panose="020B0600070205080204" pitchFamily="50" charset="-128"/>
              </a:rPr>
              <a:t>からの政策を指針としてDWMを実施</a:t>
            </a:r>
          </a:p>
          <a:p>
            <a:pPr lvl="1" algn="just" rtl="0">
              <a:buFont typeface="Courier New" panose="02070309020205020404" pitchFamily="49" charset="0"/>
              <a:buChar char="o"/>
            </a:pPr>
            <a:r>
              <a:rPr lang="ja" dirty="0">
                <a:latin typeface="Arial" panose="020B0604020202020204" pitchFamily="34" charset="0"/>
                <a:ea typeface="ＭＳ Ｐゴシック" panose="020B0600070205080204" pitchFamily="50" charset="-128"/>
              </a:rPr>
              <a:t>ほとんどの指示の</a:t>
            </a:r>
            <a:r>
              <a:rPr lang="ja" b="1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t>焦点は道路の障害撤去</a:t>
            </a:r>
            <a:r>
              <a:rPr lang="ja" dirty="0">
                <a:latin typeface="Arial" panose="020B0604020202020204" pitchFamily="34" charset="0"/>
                <a:ea typeface="ＭＳ Ｐゴシック" panose="020B0600070205080204" pitchFamily="50" charset="-128"/>
              </a:rPr>
              <a:t>作業に</a:t>
            </a:r>
          </a:p>
          <a:p>
            <a:pPr lvl="1" algn="just" rtl="0">
              <a:buFont typeface="Courier New" panose="02070309020205020404" pitchFamily="49" charset="0"/>
              <a:buChar char="o"/>
            </a:pPr>
            <a:r>
              <a:rPr lang="ja" dirty="0">
                <a:latin typeface="Arial" panose="020B0604020202020204" pitchFamily="34" charset="0"/>
                <a:ea typeface="ＭＳ Ｐゴシック" panose="020B0600070205080204" pitchFamily="50" charset="-128"/>
              </a:rPr>
              <a:t>通常のSWM（固形廃棄物管理）では不十分なため、DWMでも対応しきれない予想</a:t>
            </a:r>
          </a:p>
          <a:p>
            <a:pPr lvl="1" algn="just" rtl="0">
              <a:buFont typeface="Courier New" panose="02070309020205020404" pitchFamily="49" charset="0"/>
              <a:buChar char="o"/>
            </a:pPr>
            <a:r>
              <a:rPr lang="ja" dirty="0">
                <a:latin typeface="Arial" panose="020B0604020202020204" pitchFamily="34" charset="0"/>
                <a:ea typeface="ＭＳ Ｐゴシック" panose="020B0600070205080204" pitchFamily="50" charset="-128"/>
              </a:rPr>
              <a:t>過去の災害廃棄物の処理・処分に関する</a:t>
            </a:r>
            <a:r>
              <a:rPr lang="ja" b="1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t>記録が不十分または存在しない</a:t>
            </a:r>
          </a:p>
          <a:p>
            <a:pPr lvl="1" algn="just" rtl="0">
              <a:buFont typeface="Courier New" panose="02070309020205020404" pitchFamily="49" charset="0"/>
              <a:buChar char="o"/>
            </a:pPr>
            <a:r>
              <a:rPr lang="ja" dirty="0">
                <a:latin typeface="Arial" panose="020B0604020202020204" pitchFamily="34" charset="0"/>
                <a:ea typeface="ＭＳ Ｐゴシック" panose="020B0600070205080204" pitchFamily="50" charset="-128"/>
              </a:rPr>
              <a:t>災害廃棄物から有用な資材を回収する大部分の</a:t>
            </a:r>
            <a:r>
              <a:rPr lang="ja" b="1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t>機会を逸失</a:t>
            </a:r>
          </a:p>
          <a:p>
            <a:pPr algn="just" rtl="0">
              <a:buFont typeface="Wingdings" panose="05000000000000000000" pitchFamily="2" charset="2"/>
              <a:buChar char="§"/>
            </a:pPr>
            <a:endParaRPr lang="en-US" dirty="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C7250BD-2A7C-F8EA-2082-F015CB494F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8907943"/>
              </p:ext>
            </p:extLst>
          </p:nvPr>
        </p:nvGraphicFramePr>
        <p:xfrm>
          <a:off x="119825" y="1845294"/>
          <a:ext cx="5996202" cy="3486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8EE6DB6-6C2A-C304-2380-028491881012}"/>
              </a:ext>
            </a:extLst>
          </p:cNvPr>
          <p:cNvSpPr txBox="1"/>
          <p:nvPr/>
        </p:nvSpPr>
        <p:spPr>
          <a:xfrm>
            <a:off x="505130" y="522316"/>
            <a:ext cx="11181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ja" sz="2800" b="1" u="sng">
                <a:solidFill>
                  <a:srgbClr val="062B82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60の法律と政策</a:t>
            </a:r>
            <a:r>
              <a:rPr lang="ja" sz="2800" b="1">
                <a:solidFill>
                  <a:srgbClr val="062B82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の内容の定性分析（1938〜2020年）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96AC55-E345-9A12-0E29-DB6524569C84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</a:blip>
          <a:stretch>
            <a:fillRect/>
          </a:stretch>
        </p:blipFill>
        <p:spPr>
          <a:xfrm>
            <a:off x="-163068" y="303089"/>
            <a:ext cx="848868" cy="81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2116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9941F82-6ACE-6049-AF92-15573E01287D}" type="slidenum">
              <a:rPr lang="en-US" smtClean="0"/>
              <a:t>21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155019-0E4C-AE47-B6D5-7D571560D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1538" y="6501384"/>
            <a:ext cx="640254" cy="233426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B918860-EE16-826C-7B3F-CC9ABBDBD82D}"/>
              </a:ext>
            </a:extLst>
          </p:cNvPr>
          <p:cNvSpPr txBox="1">
            <a:spLocks/>
          </p:cNvSpPr>
          <p:nvPr/>
        </p:nvSpPr>
        <p:spPr>
          <a:xfrm>
            <a:off x="838200" y="1739153"/>
            <a:ext cx="10515600" cy="3865516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rtl="0">
              <a:buNone/>
            </a:pPr>
            <a:r>
              <a:rPr lang="ja" b="1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t>災害廃棄物管理について</a:t>
            </a:r>
            <a:r>
              <a:rPr lang="ja" b="1" u="sng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t>明記</a:t>
            </a:r>
            <a:r>
              <a:rPr lang="ja" b="1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t>しているのは、共和国法第7160号（および州・都市を新設する後継法）のみ：</a:t>
            </a:r>
          </a:p>
          <a:p>
            <a:pPr algn="just" rtl="0">
              <a:buFont typeface="Wingdings" panose="05000000000000000000" pitchFamily="2" charset="2"/>
              <a:buChar char="§"/>
            </a:pPr>
            <a:r>
              <a:rPr lang="ja" dirty="0">
                <a:latin typeface="Arial" panose="020B0604020202020204" pitchFamily="34" charset="0"/>
                <a:ea typeface="ＭＳ Ｐゴシック" panose="020B0600070205080204" pitchFamily="50" charset="-128"/>
              </a:rPr>
              <a:t>州・市自治体では</a:t>
            </a:r>
            <a:r>
              <a:rPr lang="ja" b="1" dirty="0">
                <a:highlight>
                  <a:srgbClr val="FFFF00"/>
                </a:highlight>
                <a:latin typeface="Arial" panose="020B0604020202020204" pitchFamily="34" charset="0"/>
                <a:ea typeface="ＭＳ Ｐゴシック" panose="020B0600070205080204" pitchFamily="50" charset="-128"/>
              </a:rPr>
              <a:t>一般業務担当官</a:t>
            </a:r>
            <a:r>
              <a:rPr lang="ja" dirty="0">
                <a:latin typeface="Arial" panose="020B0604020202020204" pitchFamily="34" charset="0"/>
                <a:ea typeface="ＭＳ Ｐゴシック" panose="020B0600070205080204" pitchFamily="50" charset="-128"/>
              </a:rPr>
              <a:t>の任命が義務づけられている</a:t>
            </a:r>
          </a:p>
          <a:p>
            <a:pPr algn="just" rtl="0">
              <a:buFont typeface="Wingdings" panose="05000000000000000000" pitchFamily="2" charset="2"/>
              <a:buChar char="§"/>
            </a:pPr>
            <a:r>
              <a:rPr lang="ja" dirty="0">
                <a:latin typeface="Arial" panose="020B0604020202020204" pitchFamily="34" charset="0"/>
                <a:ea typeface="ＭＳ Ｐゴシック" panose="020B0600070205080204" pitchFamily="50" charset="-128"/>
              </a:rPr>
              <a:t>一般業務担当官の職務の 1 つ：</a:t>
            </a:r>
          </a:p>
          <a:p>
            <a:pPr lvl="1" algn="just" rtl="0">
              <a:buFont typeface="Courier New" panose="02070309020205020404" pitchFamily="49" charset="0"/>
              <a:buChar char="o"/>
            </a:pPr>
            <a:r>
              <a:rPr lang="ja" sz="28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t>特に人災および自然による</a:t>
            </a:r>
            <a:r>
              <a:rPr lang="ja" sz="2800" b="1" u="sng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t>惨事や災害の</a:t>
            </a:r>
            <a:r>
              <a:rPr lang="ja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t>発生中および発生後に、</a:t>
            </a:r>
            <a:r>
              <a:rPr lang="ja" sz="2800" b="1" u="sng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t>廃材やがれき</a:t>
            </a:r>
            <a:r>
              <a:rPr lang="ja" sz="28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t>を秩序正しく衛生的に</a:t>
            </a:r>
            <a:r>
              <a:rPr lang="ja" sz="2800" b="1" u="sng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t>撤去する作業の</a:t>
            </a:r>
            <a:r>
              <a:rPr lang="ja" sz="28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最前線に立つこと</a:t>
            </a:r>
            <a:endParaRPr lang="en-US" sz="2800" u="sng" dirty="0">
              <a:latin typeface="Arial" panose="020B0604020202020204" pitchFamily="34" charset="0"/>
              <a:ea typeface="ＭＳ Ｐゴシック" panose="020B0600070205080204" pitchFamily="50" charset="-128"/>
            </a:endParaRPr>
          </a:p>
          <a:p>
            <a:pPr algn="just" rtl="0">
              <a:buFont typeface="Wingdings" panose="05000000000000000000" pitchFamily="2" charset="2"/>
              <a:buChar char="§"/>
            </a:pPr>
            <a:endParaRPr lang="en-US" dirty="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1EB4D5-759B-C354-68FD-44671110517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-163068" y="303089"/>
            <a:ext cx="848868" cy="8119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06C26B-D816-5562-E357-F545C85B7687}"/>
              </a:ext>
            </a:extLst>
          </p:cNvPr>
          <p:cNvSpPr txBox="1"/>
          <p:nvPr/>
        </p:nvSpPr>
        <p:spPr>
          <a:xfrm>
            <a:off x="505130" y="522316"/>
            <a:ext cx="11181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ja" sz="2800" b="1" u="sng">
                <a:solidFill>
                  <a:srgbClr val="062B82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60の法律と政策</a:t>
            </a:r>
            <a:r>
              <a:rPr lang="ja" sz="2800" b="1">
                <a:solidFill>
                  <a:srgbClr val="062B82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の内容の定性分析（1938〜2020年）</a:t>
            </a:r>
          </a:p>
        </p:txBody>
      </p:sp>
    </p:spTree>
    <p:extLst>
      <p:ext uri="{BB962C8B-B14F-4D97-AF65-F5344CB8AC3E}">
        <p14:creationId xmlns:p14="http://schemas.microsoft.com/office/powerpoint/2010/main" val="8214157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9941F82-6ACE-6049-AF92-15573E01287D}" type="slidenum">
              <a:rPr lang="en-US" smtClean="0"/>
              <a:t>22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155019-0E4C-AE47-B6D5-7D571560D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1538" y="6501384"/>
            <a:ext cx="640254" cy="233426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5C5773B-6008-608A-C7CF-18AAA3986778}"/>
              </a:ext>
            </a:extLst>
          </p:cNvPr>
          <p:cNvSpPr txBox="1">
            <a:spLocks/>
          </p:cNvSpPr>
          <p:nvPr/>
        </p:nvSpPr>
        <p:spPr>
          <a:xfrm>
            <a:off x="223520" y="973424"/>
            <a:ext cx="11775440" cy="4351338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rtl="0">
              <a:buFont typeface="Wingdings" panose="05000000000000000000" pitchFamily="2" charset="2"/>
              <a:buChar char="§"/>
            </a:pPr>
            <a:r>
              <a:rPr lang="ja" b="1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t>制定から20年になる固形廃棄物管理法（RA9003）を改訂して</a:t>
            </a:r>
            <a:r>
              <a:rPr lang="ja" dirty="0">
                <a:latin typeface="Arial" panose="020B0604020202020204" pitchFamily="34" charset="0"/>
                <a:ea typeface="ＭＳ Ｐゴシック" panose="020B0600070205080204" pitchFamily="50" charset="-128"/>
              </a:rPr>
              <a:t>DWMを国家固形廃棄物管理の枠組みと長期計画に含める必要がある</a:t>
            </a:r>
          </a:p>
          <a:p>
            <a:pPr algn="just" rtl="0">
              <a:buFont typeface="Wingdings" panose="05000000000000000000" pitchFamily="2" charset="2"/>
              <a:buChar char="§"/>
            </a:pPr>
            <a:r>
              <a:rPr lang="ja" dirty="0">
                <a:latin typeface="Arial" panose="020B0604020202020204" pitchFamily="34" charset="0"/>
                <a:ea typeface="ＭＳ Ｐゴシック" panose="020B0600070205080204" pitchFamily="50" charset="-128"/>
              </a:rPr>
              <a:t>現地のDRRM計画、SWM計画、気候変動対策計画の策定に関する</a:t>
            </a:r>
            <a:r>
              <a:rPr lang="ja" b="1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t>ガイドラインは</a:t>
            </a:r>
            <a:r>
              <a:rPr lang="ja" dirty="0">
                <a:latin typeface="Arial" panose="020B0604020202020204" pitchFamily="34" charset="0"/>
                <a:ea typeface="ＭＳ Ｐゴシック" panose="020B0600070205080204" pitchFamily="50" charset="-128"/>
              </a:rPr>
              <a:t>、国際ガイドラインが提示する次の内容と合わせて、</a:t>
            </a:r>
            <a:r>
              <a:rPr lang="ja" b="1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t>DWMを含めるように修正する必要がある。</a:t>
            </a:r>
          </a:p>
          <a:p>
            <a:pPr lvl="1" algn="just" rtl="0">
              <a:buFont typeface="Courier New" panose="02070309020205020404" pitchFamily="49" charset="0"/>
              <a:buChar char="o"/>
            </a:pPr>
            <a:r>
              <a:rPr lang="ja" sz="28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さまざまなステークホルダーに役割を割り当てる</a:t>
            </a:r>
          </a:p>
          <a:p>
            <a:pPr lvl="1" algn="just" rtl="0">
              <a:buFont typeface="Courier New" panose="02070309020205020404" pitchFamily="49" charset="0"/>
              <a:buChar char="o"/>
            </a:pPr>
            <a:r>
              <a:rPr lang="ja" sz="2800" b="1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t>廃棄物の削減、リサイクル、再利用を拡充し</a:t>
            </a:r>
            <a:r>
              <a:rPr lang="ja" sz="28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、</a:t>
            </a:r>
            <a:r>
              <a:rPr lang="ja" sz="28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t>埋立地に向かう残留廃棄物を最低限に抑える</a:t>
            </a:r>
          </a:p>
          <a:p>
            <a:pPr lvl="1" algn="just" rtl="0">
              <a:buFont typeface="Courier New" panose="02070309020205020404" pitchFamily="49" charset="0"/>
              <a:buChar char="o"/>
            </a:pPr>
            <a:r>
              <a:rPr lang="ja" sz="28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DWMの実施に関してインセンティブ制度を設定し、障壁に対処する</a:t>
            </a:r>
          </a:p>
          <a:p>
            <a:pPr lvl="1" algn="just" rtl="0">
              <a:buFont typeface="Courier New" panose="02070309020205020404" pitchFamily="49" charset="0"/>
              <a:buChar char="o"/>
            </a:pPr>
            <a:r>
              <a:rPr lang="ja" sz="28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教育を通じて</a:t>
            </a:r>
            <a:r>
              <a:rPr lang="ja" sz="2800" b="1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t>資源保全を</a:t>
            </a:r>
            <a:r>
              <a:rPr lang="ja" sz="28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推進する</a:t>
            </a:r>
          </a:p>
          <a:p>
            <a:pPr algn="just" rtl="0">
              <a:buFont typeface="Wingdings" panose="05000000000000000000" pitchFamily="2" charset="2"/>
              <a:buChar char="§"/>
            </a:pPr>
            <a:endParaRPr lang="en-US" dirty="0">
              <a:latin typeface="Arial" panose="020B0604020202020204" pitchFamily="34" charset="0"/>
              <a:ea typeface="ＭＳ Ｐゴシック" panose="020B0600070205080204" pitchFamily="50" charset="-128"/>
            </a:endParaRPr>
          </a:p>
          <a:p>
            <a:pPr marL="0" indent="0" algn="just" rtl="0">
              <a:buNone/>
            </a:pPr>
            <a:endParaRPr lang="en-US" dirty="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CA8C5C-6C91-A9B4-B881-C40299890B7A}"/>
              </a:ext>
            </a:extLst>
          </p:cNvPr>
          <p:cNvSpPr txBox="1"/>
          <p:nvPr/>
        </p:nvSpPr>
        <p:spPr>
          <a:xfrm>
            <a:off x="1108732" y="419129"/>
            <a:ext cx="9974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ja" sz="2800" b="1">
                <a:solidFill>
                  <a:srgbClr val="062B82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道路清掃作業のその先へ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704ACF-CF00-2282-117C-151D4432C32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-163068" y="303089"/>
            <a:ext cx="848868" cy="81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7863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9941F82-6ACE-6049-AF92-15573E01287D}" type="slidenum">
              <a:rPr lang="en-US" smtClean="0"/>
              <a:t>23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155019-0E4C-AE47-B6D5-7D571560D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1538" y="6501384"/>
            <a:ext cx="640254" cy="2334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8DD641-D8BD-EBD2-33DF-3A0BF184F354}"/>
              </a:ext>
            </a:extLst>
          </p:cNvPr>
          <p:cNvSpPr txBox="1"/>
          <p:nvPr/>
        </p:nvSpPr>
        <p:spPr>
          <a:xfrm>
            <a:off x="469194" y="532285"/>
            <a:ext cx="112757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ja" sz="2800" b="1">
                <a:solidFill>
                  <a:srgbClr val="062B82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災害廃棄物の構成とリサイクル率：</a:t>
            </a:r>
          </a:p>
          <a:p>
            <a:pPr algn="ctr" rtl="0"/>
            <a:r>
              <a:rPr lang="ja" sz="2800" b="1">
                <a:solidFill>
                  <a:srgbClr val="062B82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2011年東日本大震災・津波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4E56B29-A344-C526-9F6F-0896A04832D8}"/>
              </a:ext>
            </a:extLst>
          </p:cNvPr>
          <p:cNvSpPr txBox="1">
            <a:spLocks/>
          </p:cNvSpPr>
          <p:nvPr/>
        </p:nvSpPr>
        <p:spPr>
          <a:xfrm>
            <a:off x="838200" y="5839303"/>
            <a:ext cx="10515600" cy="637504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Font typeface="Arial" panose="020B0604020202020204" pitchFamily="34" charset="0"/>
              <a:buNone/>
            </a:pPr>
            <a:r>
              <a:rPr lang="ja" sz="1200">
                <a:latin typeface="Arial" panose="020B0604020202020204" pitchFamily="34" charset="0"/>
                <a:ea typeface="ＭＳ Ｐゴシック" panose="020B0600070205080204" pitchFamily="50" charset="-128"/>
              </a:rPr>
              <a:t>出典：日本環境省、JSMCWM（2018年）、p. 7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A7218D7-527F-06F4-C446-F9C0D6B13269}"/>
              </a:ext>
            </a:extLst>
          </p:cNvPr>
          <p:cNvGrpSpPr/>
          <p:nvPr/>
        </p:nvGrpSpPr>
        <p:grpSpPr>
          <a:xfrm>
            <a:off x="839127" y="1651280"/>
            <a:ext cx="10069430" cy="4114800"/>
            <a:chOff x="839127" y="1651280"/>
            <a:chExt cx="10069430" cy="41148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B3D144F-CDA0-D346-B185-D6BBB438F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3481" y="1652536"/>
              <a:ext cx="4137027" cy="411228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E04D6EB-79F0-9AAE-D4BD-ECC134D1D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127" y="1651280"/>
              <a:ext cx="4057649" cy="4114800"/>
            </a:xfrm>
            <a:prstGeom prst="rect">
              <a:avLst/>
            </a:prstGeom>
          </p:spPr>
        </p:pic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D362B044-34D3-F4EC-ACCA-1AF35B37DA03}"/>
                </a:ext>
              </a:extLst>
            </p:cNvPr>
            <p:cNvSpPr/>
            <p:nvPr/>
          </p:nvSpPr>
          <p:spPr>
            <a:xfrm>
              <a:off x="5115751" y="3210840"/>
              <a:ext cx="1219681" cy="995680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>
                <a:latin typeface="Arial" panose="020B0604020202020204" pitchFamily="34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6CC511D-A77D-7BAA-8E90-C9E5B7D2F181}"/>
                </a:ext>
              </a:extLst>
            </p:cNvPr>
            <p:cNvSpPr/>
            <p:nvPr/>
          </p:nvSpPr>
          <p:spPr>
            <a:xfrm>
              <a:off x="9865360" y="5181600"/>
              <a:ext cx="1043197" cy="5844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>
                <a:latin typeface="Arial" panose="020B0604020202020204" pitchFamily="34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CAB17C3B-0A52-124F-D7FE-D0C396B9F6C1}"/>
                </a:ext>
              </a:extLst>
            </p:cNvPr>
            <p:cNvSpPr txBox="1">
              <a:spLocks/>
            </p:cNvSpPr>
            <p:nvPr/>
          </p:nvSpPr>
          <p:spPr>
            <a:xfrm>
              <a:off x="7254239" y="4332288"/>
              <a:ext cx="1043197" cy="396640"/>
            </a:xfrm>
            <a:prstGeom prst="rect">
              <a:avLst/>
            </a:prstGeom>
          </p:spPr>
          <p:txBody>
            <a:bodyPr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Font typeface="Arial" panose="020B0604020202020204" pitchFamily="34" charset="0"/>
                <a:buNone/>
              </a:pPr>
              <a:r>
                <a:rPr lang="ja" sz="2000" b="1">
                  <a:solidFill>
                    <a:srgbClr val="C00000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rPr>
                <a:t>82%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EF256FB-AE70-DFBC-EC39-68EAF16E429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-163068" y="303089"/>
            <a:ext cx="848868" cy="81196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507230" y="2326761"/>
            <a:ext cx="15758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ja" sz="1400" dirty="0">
                <a:solidFill>
                  <a:srgbClr val="323645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itchFamily="34" charset="0"/>
              </a:rPr>
              <a:t>可燃物：2,554</a:t>
            </a:r>
            <a:endParaRPr lang="zh-CN" altLang="en-US" sz="1400" dirty="0">
              <a:solidFill>
                <a:srgbClr val="323645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59830" y="2441690"/>
            <a:ext cx="61882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ja" sz="1400">
                <a:solidFill>
                  <a:srgbClr val="323645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itchFamily="34" charset="0"/>
              </a:rPr>
              <a:t>木材：1,346</a:t>
            </a:r>
            <a:endParaRPr lang="zh-CN" altLang="en-US" sz="1400" dirty="0">
              <a:solidFill>
                <a:srgbClr val="323645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86680" y="3856038"/>
            <a:ext cx="119482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ja" sz="1400">
                <a:solidFill>
                  <a:srgbClr val="323645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itchFamily="34" charset="0"/>
              </a:rPr>
              <a:t>不燃物：4,783</a:t>
            </a:r>
            <a:endParaRPr lang="zh-CN" altLang="en-US" sz="1400" dirty="0">
              <a:solidFill>
                <a:srgbClr val="323645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03880" y="3513874"/>
            <a:ext cx="14440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ja" sz="1400">
                <a:solidFill>
                  <a:srgbClr val="323645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itchFamily="34" charset="0"/>
              </a:rPr>
              <a:t>コンクリート：1万340</a:t>
            </a:r>
            <a:endParaRPr lang="zh-CN" altLang="en-US" sz="1400" dirty="0">
              <a:solidFill>
                <a:srgbClr val="323645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211138" y="2195765"/>
            <a:ext cx="15758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ja" sz="1400">
                <a:solidFill>
                  <a:srgbClr val="323645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itchFamily="34" charset="0"/>
              </a:rPr>
              <a:t>焼却：2,384</a:t>
            </a:r>
            <a:endParaRPr lang="zh-CN" altLang="en-US" sz="1400" dirty="0">
              <a:solidFill>
                <a:srgbClr val="323645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794577" y="1880220"/>
            <a:ext cx="69054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ja" sz="1400">
                <a:solidFill>
                  <a:srgbClr val="323645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itchFamily="34" charset="0"/>
              </a:rPr>
              <a:t>埋立地：1,232</a:t>
            </a:r>
            <a:endParaRPr lang="zh-CN" altLang="en-US" sz="1400" dirty="0">
              <a:solidFill>
                <a:srgbClr val="323645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60998" y="4067317"/>
            <a:ext cx="206618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ja" sz="1400" dirty="0">
                <a:solidFill>
                  <a:srgbClr val="323645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itchFamily="34" charset="0"/>
              </a:rPr>
              <a:t>リサイクル：1万6,062</a:t>
            </a:r>
            <a:endParaRPr lang="zh-CN" altLang="en-US" sz="1400" dirty="0">
              <a:solidFill>
                <a:srgbClr val="323645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22948" y="5454788"/>
            <a:ext cx="86964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ja" sz="1400">
                <a:solidFill>
                  <a:srgbClr val="323645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itchFamily="34" charset="0"/>
              </a:rPr>
              <a:t>金属：654</a:t>
            </a:r>
            <a:endParaRPr lang="zh-CN" altLang="en-US" sz="1400" dirty="0">
              <a:solidFill>
                <a:srgbClr val="323645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248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155019-0E4C-AE47-B6D5-7D571560D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1538" y="6501384"/>
            <a:ext cx="640254" cy="2334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1D5E5C-874C-6246-B25A-D8923C78EA1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-163068" y="303089"/>
            <a:ext cx="848868" cy="811961"/>
          </a:xfrm>
          <a:prstGeom prst="rect">
            <a:avLst/>
          </a:prstGeom>
        </p:spPr>
      </p:pic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A9941F82-6ACE-6049-AF92-15573E01287D}" type="slidenum">
              <a:rPr lang="en-US" smtClean="0"/>
              <a:t>24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AE4FE7-19CA-41E1-857B-F26FA674BECC}"/>
              </a:ext>
            </a:extLst>
          </p:cNvPr>
          <p:cNvSpPr txBox="1"/>
          <p:nvPr/>
        </p:nvSpPr>
        <p:spPr>
          <a:xfrm>
            <a:off x="1010259" y="694845"/>
            <a:ext cx="99745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ja" sz="2800" b="1">
                <a:solidFill>
                  <a:srgbClr val="062B82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フィリピン国家温室効果ガスインベントリ </a:t>
            </a:r>
          </a:p>
          <a:p>
            <a:pPr algn="ctr" rtl="0"/>
            <a:r>
              <a:rPr lang="ja" sz="2800" b="1">
                <a:solidFill>
                  <a:srgbClr val="062B82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（単位：CO2換算100万トン）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E5F2DF7-219C-45F4-A46B-D614381CB762}"/>
              </a:ext>
            </a:extLst>
          </p:cNvPr>
          <p:cNvSpPr txBox="1">
            <a:spLocks/>
          </p:cNvSpPr>
          <p:nvPr/>
        </p:nvSpPr>
        <p:spPr>
          <a:xfrm>
            <a:off x="4064569" y="5487035"/>
            <a:ext cx="8050246" cy="352927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0">
              <a:buNone/>
            </a:pPr>
            <a:r>
              <a:rPr lang="ja" sz="1200">
                <a:latin typeface="Arial" panose="020B0604020202020204" pitchFamily="34" charset="0"/>
                <a:ea typeface="ＭＳ Ｐゴシック" panose="020B0600070205080204" pitchFamily="50" charset="-128"/>
              </a:rPr>
              <a:t>参考資料：Recabar et al.(2019)</a:t>
            </a:r>
            <a:endParaRPr lang="fr-FR" sz="1200" dirty="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graphicFrame>
        <p:nvGraphicFramePr>
          <p:cNvPr id="11" name="Table 2">
            <a:extLst>
              <a:ext uri="{FF2B5EF4-FFF2-40B4-BE49-F238E27FC236}">
                <a16:creationId xmlns:a16="http://schemas.microsoft.com/office/drawing/2014/main" id="{A32B35A9-3189-4AE2-9850-4B02C02D1F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1088732"/>
              </p:ext>
            </p:extLst>
          </p:nvPr>
        </p:nvGraphicFramePr>
        <p:xfrm>
          <a:off x="133445" y="1872493"/>
          <a:ext cx="11925110" cy="3444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23775">
                  <a:extLst>
                    <a:ext uri="{9D8B030D-6E8A-4147-A177-3AD203B41FA5}">
                      <a16:colId xmlns:a16="http://schemas.microsoft.com/office/drawing/2014/main" val="1702489625"/>
                    </a:ext>
                  </a:extLst>
                </a:gridCol>
                <a:gridCol w="2037335">
                  <a:extLst>
                    <a:ext uri="{9D8B030D-6E8A-4147-A177-3AD203B41FA5}">
                      <a16:colId xmlns:a16="http://schemas.microsoft.com/office/drawing/2014/main" val="184699772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7804093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3419434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0"/>
                      <a:r>
                        <a:rPr lang="ja" sz="2400" baseline="0"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業種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ja" sz="2400" baseline="0"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1994年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ja" sz="2400" baseline="0"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2000年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ja" sz="2400" baseline="0"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2010年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90946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/>
                      <a:r>
                        <a:rPr lang="ja" sz="24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エネルギー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ja" sz="2400" baseline="0"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34.15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ja" sz="2400" baseline="0"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43.733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ja" sz="2400" baseline="0"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55.742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45871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/>
                      <a:r>
                        <a:rPr lang="ja" sz="2400" baseline="0"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農業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ja" sz="2400" baseline="0"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33.137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ja" sz="2400" baseline="0"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37.001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ja" sz="2400" baseline="0"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43.152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18211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/>
                      <a:r>
                        <a:rPr lang="ja" sz="2400" baseline="0"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輸送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ja" sz="2400" baseline="0"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15.888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ja" sz="2400" baseline="0"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25.937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ja" sz="2400" baseline="0"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24.184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57662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/>
                      <a:r>
                        <a:rPr lang="ja" sz="4000" b="1" baseline="0"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廃棄物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ja" sz="4000" b="1" baseline="0"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7.094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ja" sz="4000" b="1" baseline="0"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11.6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ja" sz="4000" b="1" baseline="0"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15.561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772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/>
                      <a:r>
                        <a:rPr lang="ja" sz="2400" baseline="0"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工業プロセス・製品利用（IPPU）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ja" sz="2400" baseline="0"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10.603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ja" sz="2400" baseline="0"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8.61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ja" sz="2400" baseline="0"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11.874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25072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/>
                      <a:r>
                        <a:rPr lang="ja" sz="2400" baseline="0"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土地利用変化・林業（LUCF）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ja" sz="2400" baseline="0"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-0.127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ja" sz="2400" baseline="0"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-105.111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ja" sz="24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-36.998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75387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42820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9941F82-6ACE-6049-AF92-15573E01287D}" type="slidenum">
              <a:rPr lang="en-US" smtClean="0"/>
              <a:t>25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155019-0E4C-AE47-B6D5-7D571560D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1538" y="6501384"/>
            <a:ext cx="640254" cy="2334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2D1309-4807-CDBA-4843-097C05D6190E}"/>
              </a:ext>
            </a:extLst>
          </p:cNvPr>
          <p:cNvSpPr txBox="1"/>
          <p:nvPr/>
        </p:nvSpPr>
        <p:spPr>
          <a:xfrm>
            <a:off x="1061323" y="480837"/>
            <a:ext cx="10069353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ja" sz="2800" b="1">
                <a:solidFill>
                  <a:srgbClr val="062B82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フィジーとフィリピンの
沿岸都市における
台風後の災害廃棄物管理能力の開発 </a:t>
            </a:r>
          </a:p>
          <a:p>
            <a:pPr algn="ctr" rtl="0"/>
            <a:endParaRPr lang="ja" sz="2800" b="1">
              <a:solidFill>
                <a:srgbClr val="062B82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 algn="ctr" rtl="0"/>
            <a:endParaRPr lang="ja" sz="2800" b="1">
              <a:solidFill>
                <a:srgbClr val="062B82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 algn="ctr" rtl="0"/>
            <a:endParaRPr lang="en-US" sz="2400" b="1" dirty="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FA10E5-E349-B3F7-609B-EF73E008FA8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0653" y="2637095"/>
            <a:ext cx="2395324" cy="13499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D28D64-6E6E-B28A-EF6B-BC3163C5134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49" y="4600202"/>
            <a:ext cx="1371600" cy="1371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599339-7E8C-6180-47C4-740D5952987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2999" y="4367290"/>
            <a:ext cx="1377338" cy="1371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040706-75B8-928E-5742-45C9CBC5B6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8748" y="3087130"/>
            <a:ext cx="4223154" cy="12801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89AF79-EA4F-5863-2F96-BCAF21FA499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1902" y="3079136"/>
            <a:ext cx="2534568" cy="11887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141B65-5932-3388-D61D-48C9DF5B703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436" y="4367290"/>
            <a:ext cx="4779608" cy="1371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868F52-92BE-DC22-366C-F54428F02C3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2658" y="4601865"/>
            <a:ext cx="1354128" cy="1371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92516E-262D-2E62-90AB-0C648BDAD79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400" y="4600202"/>
            <a:ext cx="1828800" cy="1371600"/>
          </a:xfrm>
          <a:prstGeom prst="rect">
            <a:avLst/>
          </a:prstGeom>
        </p:spPr>
      </p:pic>
      <p:sp>
        <p:nvSpPr>
          <p:cNvPr id="13" name="スライド番号プレースホルダ 1">
            <a:extLst>
              <a:ext uri="{FF2B5EF4-FFF2-40B4-BE49-F238E27FC236}">
                <a16:creationId xmlns:a16="http://schemas.microsoft.com/office/drawing/2014/main" id="{D95844D3-F55D-DB89-ED54-6B1833354047}"/>
              </a:ext>
            </a:extLst>
          </p:cNvPr>
          <p:cNvSpPr txBox="1">
            <a:spLocks/>
          </p:cNvSpPr>
          <p:nvPr/>
        </p:nvSpPr>
        <p:spPr>
          <a:xfrm>
            <a:off x="119825" y="2283796"/>
            <a:ext cx="1240613" cy="35292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/>
            </a:pPr>
            <a:r>
              <a:rPr lang="ja" sz="1600" b="1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华文细黑" charset="0"/>
              </a:rPr>
              <a:t>資金提供者</a:t>
            </a:r>
          </a:p>
        </p:txBody>
      </p:sp>
      <p:sp>
        <p:nvSpPr>
          <p:cNvPr id="14" name="スライド番号プレースホルダ 1">
            <a:extLst>
              <a:ext uri="{FF2B5EF4-FFF2-40B4-BE49-F238E27FC236}">
                <a16:creationId xmlns:a16="http://schemas.microsoft.com/office/drawing/2014/main" id="{81643D5C-3021-2B97-0D43-2164FDFB37D9}"/>
              </a:ext>
            </a:extLst>
          </p:cNvPr>
          <p:cNvSpPr txBox="1">
            <a:spLocks/>
          </p:cNvSpPr>
          <p:nvPr/>
        </p:nvSpPr>
        <p:spPr>
          <a:xfrm>
            <a:off x="119825" y="4150670"/>
            <a:ext cx="2286945" cy="35292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/>
            </a:pPr>
            <a:r>
              <a:rPr lang="ja" sz="1600" b="1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华文细黑" charset="0"/>
              </a:rPr>
              <a:t>参加都市</a:t>
            </a:r>
          </a:p>
        </p:txBody>
      </p:sp>
      <p:sp>
        <p:nvSpPr>
          <p:cNvPr id="15" name="スライド番号プレースホルダ 1">
            <a:extLst>
              <a:ext uri="{FF2B5EF4-FFF2-40B4-BE49-F238E27FC236}">
                <a16:creationId xmlns:a16="http://schemas.microsoft.com/office/drawing/2014/main" id="{6F79D130-71AF-8DFC-D087-870688DE0535}"/>
              </a:ext>
            </a:extLst>
          </p:cNvPr>
          <p:cNvSpPr txBox="1">
            <a:spLocks/>
          </p:cNvSpPr>
          <p:nvPr/>
        </p:nvSpPr>
        <p:spPr>
          <a:xfrm>
            <a:off x="6563174" y="2612697"/>
            <a:ext cx="4068881" cy="35292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/>
            </a:pPr>
            <a:r>
              <a:rPr lang="ja" sz="1600" b="1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华文细黑" charset="0"/>
              </a:rPr>
              <a:t>参加研究機関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6D2F801-5B51-2585-9B3A-3BE2CF72B5D4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20000"/>
          </a:blip>
          <a:stretch>
            <a:fillRect/>
          </a:stretch>
        </p:blipFill>
        <p:spPr>
          <a:xfrm>
            <a:off x="-163068" y="303089"/>
            <a:ext cx="848868" cy="81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4136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9941F82-6ACE-6049-AF92-15573E01287D}" type="slidenum">
              <a:rPr lang="en-US" smtClean="0"/>
              <a:t>26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155019-0E4C-AE47-B6D5-7D571560D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1538" y="6501384"/>
            <a:ext cx="640254" cy="2334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A95A22-927F-508D-B629-BEB2A7064925}"/>
              </a:ext>
            </a:extLst>
          </p:cNvPr>
          <p:cNvSpPr txBox="1"/>
          <p:nvPr/>
        </p:nvSpPr>
        <p:spPr>
          <a:xfrm>
            <a:off x="968056" y="509292"/>
            <a:ext cx="9974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ja" sz="2800" b="1">
                <a:solidFill>
                  <a:srgbClr val="062B82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DWMに関するAPNプロジェクトの目的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964B5D-EEB2-8615-A1C8-D16B670E4959}"/>
              </a:ext>
            </a:extLst>
          </p:cNvPr>
          <p:cNvSpPr txBox="1"/>
          <p:nvPr/>
        </p:nvSpPr>
        <p:spPr>
          <a:xfrm>
            <a:off x="126597" y="1094067"/>
            <a:ext cx="11945578" cy="4698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8625" indent="-528625" algn="just" rtl="0">
              <a:spcAft>
                <a:spcPts val="1001"/>
              </a:spcAft>
              <a:buFont typeface="+mj-lt"/>
              <a:buAutoNum type="arabicPeriod"/>
            </a:pPr>
            <a:r>
              <a:rPr lang="ja" sz="3000" b="1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t>資源保全</a:t>
            </a:r>
            <a:r>
              <a:rPr lang="ja" sz="30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と</a:t>
            </a:r>
            <a:r>
              <a:rPr lang="ja" sz="3000" b="1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t>資源効率化を</a:t>
            </a:r>
            <a:r>
              <a:rPr lang="ja" sz="30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推進するため、</a:t>
            </a:r>
            <a:r>
              <a:rPr lang="ja" sz="30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t>廃棄物を抑制し</a:t>
            </a:r>
            <a:r>
              <a:rPr lang="ja" sz="30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、台風関連の災害廃棄物から</a:t>
            </a:r>
            <a:r>
              <a:rPr lang="ja" sz="30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t>有価物を回収する</a:t>
            </a:r>
          </a:p>
          <a:p>
            <a:pPr marL="528625" indent="-528625" algn="just" rtl="0">
              <a:spcAft>
                <a:spcPts val="1001"/>
              </a:spcAft>
              <a:buFont typeface="+mj-lt"/>
              <a:buAutoNum type="arabicPeriod"/>
            </a:pPr>
            <a:r>
              <a:rPr lang="ja" sz="30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台風後の効果的な災害廃棄物管理能力の強化に関する</a:t>
            </a:r>
            <a:r>
              <a:rPr lang="ja" sz="3000" b="1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t>研修ニーズを特定する</a:t>
            </a:r>
          </a:p>
          <a:p>
            <a:pPr marL="528625" indent="-528625" algn="just" rtl="0">
              <a:spcAft>
                <a:spcPts val="1001"/>
              </a:spcAft>
              <a:buFont typeface="+mj-lt"/>
              <a:buAutoNum type="arabicPeriod"/>
            </a:pPr>
            <a:r>
              <a:rPr lang="ja" sz="30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参加都市のニーズに対応可能な台風後の災害廃棄物管理に関する</a:t>
            </a:r>
            <a:r>
              <a:rPr lang="ja" sz="3000" b="1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t>研修の教材作成</a:t>
            </a:r>
            <a:r>
              <a:rPr lang="ja" sz="30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と</a:t>
            </a:r>
            <a:r>
              <a:rPr lang="ja" sz="3000" b="1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t>実施</a:t>
            </a:r>
          </a:p>
          <a:p>
            <a:pPr marL="528625" indent="-528625" algn="just" rtl="0">
              <a:spcAft>
                <a:spcPts val="1001"/>
              </a:spcAft>
              <a:buFont typeface="+mj-lt"/>
              <a:buAutoNum type="arabicPeriod"/>
            </a:pPr>
            <a:r>
              <a:rPr lang="ja" sz="2800" b="1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t>台風に特化した災害廃棄物管理の緊急時計画を策定</a:t>
            </a:r>
            <a:r>
              <a:rPr lang="ja" sz="28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に向けて参加都市を支援する</a:t>
            </a:r>
            <a:endParaRPr lang="en-US" altLang="en-US" sz="2800" b="1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50" charset="-128"/>
            </a:endParaRPr>
          </a:p>
          <a:p>
            <a:pPr marL="528625" indent="-528625" algn="just" rtl="0">
              <a:spcAft>
                <a:spcPts val="1001"/>
              </a:spcAft>
              <a:buFont typeface="+mj-lt"/>
              <a:buAutoNum type="arabicPeriod"/>
            </a:pPr>
            <a:endParaRPr lang="en-PH" altLang="en-US" sz="3000" dirty="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6BB05D-D268-F7A6-950C-1B6E14892D7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-163068" y="303089"/>
            <a:ext cx="848868" cy="81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9258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9941F82-6ACE-6049-AF92-15573E01287D}" type="slidenum">
              <a:rPr lang="en-US" smtClean="0"/>
              <a:t>27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155019-0E4C-AE47-B6D5-7D571560D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1538" y="6501384"/>
            <a:ext cx="640254" cy="2334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44CFC4-60E2-2209-827B-E2B44FCA3394}"/>
              </a:ext>
            </a:extLst>
          </p:cNvPr>
          <p:cNvSpPr txBox="1"/>
          <p:nvPr/>
        </p:nvSpPr>
        <p:spPr>
          <a:xfrm>
            <a:off x="1114683" y="759737"/>
            <a:ext cx="10467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ja" sz="2800" b="1">
                <a:solidFill>
                  <a:srgbClr val="062B82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プロジェクト発足式（2019年10月2日、フィリピン・マカティ）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04EBC2-F0F4-040E-0610-BBF64D79452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-163068" y="303089"/>
            <a:ext cx="848868" cy="811961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DE05EF8F-D200-3DE3-25B5-3796723326B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046"/>
          <a:stretch/>
        </p:blipFill>
        <p:spPr>
          <a:xfrm>
            <a:off x="609600" y="1389274"/>
            <a:ext cx="10972800" cy="475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4112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92523E-5369-1F86-F214-67EF6C0C9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A045F1-B137-8FC0-425D-F6E40FECC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9941F82-6ACE-6049-AF92-15573E01287D}" type="slidenum">
              <a:rPr lang="en-US" smtClean="0"/>
              <a:t>28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5EAECD-6FEB-D4D6-E5F9-F3E21C9D3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1538" y="6501384"/>
            <a:ext cx="640254" cy="2334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F4158D-62E5-EDE7-98A8-3DC1694BD2C3}"/>
              </a:ext>
            </a:extLst>
          </p:cNvPr>
          <p:cNvSpPr txBox="1"/>
          <p:nvPr/>
        </p:nvSpPr>
        <p:spPr>
          <a:xfrm>
            <a:off x="1114683" y="759737"/>
            <a:ext cx="10467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ja" sz="2800" b="1">
                <a:solidFill>
                  <a:srgbClr val="062B82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プロジェクト発足式（2019年10月24日、フィジー・ラウトカ）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7FF003-DB48-DCB2-D2CE-1996B0E4F0D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-163068" y="303089"/>
            <a:ext cx="848868" cy="811961"/>
          </a:xfrm>
          <a:prstGeom prst="rect">
            <a:avLst/>
          </a:prstGeom>
        </p:spPr>
      </p:pic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4D286598-F724-DA4C-4FA5-F8F1289FF45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468" b="1612"/>
          <a:stretch/>
        </p:blipFill>
        <p:spPr>
          <a:xfrm>
            <a:off x="1369501" y="1428577"/>
            <a:ext cx="9452997" cy="483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0246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51F5B6-2515-4149-E0F5-04A4566F73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65A845-7A11-A2B7-D343-83C8215E9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9941F82-6ACE-6049-AF92-15573E01287D}" type="slidenum">
              <a:rPr lang="en-US" smtClean="0"/>
              <a:t>29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0A75A8-753E-0A52-AE38-9876A5324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1538" y="6501384"/>
            <a:ext cx="640254" cy="2334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1BF0EF-2DCB-76F2-73AD-34D20BDC21AA}"/>
              </a:ext>
            </a:extLst>
          </p:cNvPr>
          <p:cNvSpPr txBox="1"/>
          <p:nvPr/>
        </p:nvSpPr>
        <p:spPr>
          <a:xfrm>
            <a:off x="1114683" y="759737"/>
            <a:ext cx="10467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ja" sz="2800" b="1">
                <a:solidFill>
                  <a:srgbClr val="062B82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指導者研修（2020年1月15〜16日、アテネオ）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F7E3B5-939B-1ECF-B131-402FFE9811A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-163068" y="303089"/>
            <a:ext cx="848868" cy="8119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8C544C-338C-A8BC-BFD6-F639DB9DF75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03"/>
          <a:stretch/>
        </p:blipFill>
        <p:spPr>
          <a:xfrm>
            <a:off x="1847736" y="1373212"/>
            <a:ext cx="8496527" cy="483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598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9941F82-6ACE-6049-AF92-15573E01287D}" type="slidenum">
              <a:rPr lang="en-US" smtClean="0">
                <a:latin typeface="Arial" panose="020B0604020202020204" pitchFamily="34" charset="0"/>
                <a:ea typeface="ＭＳ Ｐゴシック" panose="020B0600070205080204" pitchFamily="50" charset="-128"/>
              </a:rPr>
              <a:t>3</a:t>
            </a:fld>
            <a:endParaRPr lang="en-US" dirty="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155019-0E4C-AE47-B6D5-7D571560D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1538" y="6501384"/>
            <a:ext cx="640254" cy="233426"/>
          </a:xfrm>
          <a:prstGeom prst="rect">
            <a:avLst/>
          </a:prstGeom>
        </p:spPr>
      </p:pic>
      <p:pic>
        <p:nvPicPr>
          <p:cNvPr id="6" name="Picture 2" descr="C:\Users\thxj\Pictures\121212.png">
            <a:extLst>
              <a:ext uri="{FF2B5EF4-FFF2-40B4-BE49-F238E27FC236}">
                <a16:creationId xmlns:a16="http://schemas.microsoft.com/office/drawing/2014/main" id="{B259EC56-DF6D-FAAA-D606-79D45B3E2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2917633"/>
            <a:ext cx="12203431" cy="3219450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A76F7A-2EF6-BCB3-EBE2-8EC3FE00EED4}"/>
              </a:ext>
            </a:extLst>
          </p:cNvPr>
          <p:cNvSpPr txBox="1"/>
          <p:nvPr/>
        </p:nvSpPr>
        <p:spPr>
          <a:xfrm>
            <a:off x="769739" y="1457789"/>
            <a:ext cx="110859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ja" sz="2800" b="1">
                <a:solidFill>
                  <a:srgbClr val="062B82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災害管理・復興学院（IDMR）</a:t>
            </a:r>
          </a:p>
          <a:p>
            <a:pPr algn="ctr" rtl="0"/>
            <a:r>
              <a:rPr lang="ja" sz="2800">
                <a:solidFill>
                  <a:srgbClr val="062B82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四川大学・香港理工大学</a:t>
            </a:r>
            <a:endParaRPr lang="en-US" sz="3200" b="1" dirty="0">
              <a:latin typeface="Arial" panose="020B0604020202020204" pitchFamily="34" charset="0"/>
              <a:ea typeface="ＭＳ Ｐゴシック" panose="020B0600070205080204" pitchFamily="50" charset="-128"/>
            </a:endParaRPr>
          </a:p>
          <a:p>
            <a:pPr algn="ctr" rtl="0"/>
            <a:r>
              <a:rPr lang="ja" sz="3200">
                <a:latin typeface="Arial" panose="020B0604020202020204" pitchFamily="34" charset="0"/>
                <a:ea typeface="ＭＳ Ｐゴシック" panose="020B0600070205080204" pitchFamily="50" charset="-128"/>
              </a:rPr>
              <a:t>中国初のDRR（災害リスク軽減）専門研究機関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2C6D32-28F8-8483-2C4C-FEFF9A4C00F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-163068" y="303089"/>
            <a:ext cx="848868" cy="8119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B7CBC5-8AB4-A203-72CE-2B4DC10518D1}"/>
              </a:ext>
            </a:extLst>
          </p:cNvPr>
          <p:cNvSpPr txBox="1"/>
          <p:nvPr/>
        </p:nvSpPr>
        <p:spPr>
          <a:xfrm>
            <a:off x="674569" y="709069"/>
            <a:ext cx="6655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ja" sz="2800" b="1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前職（2018〜22年）：</a:t>
            </a:r>
          </a:p>
        </p:txBody>
      </p:sp>
    </p:spTree>
    <p:extLst>
      <p:ext uri="{BB962C8B-B14F-4D97-AF65-F5344CB8AC3E}">
        <p14:creationId xmlns:p14="http://schemas.microsoft.com/office/powerpoint/2010/main" val="31779844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6143FC-C54C-5172-8C8C-5B1E6CA6A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DB6156-77C2-2AAF-12D3-F0317FE57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9941F82-6ACE-6049-AF92-15573E01287D}" type="slidenum">
              <a:rPr lang="en-US" smtClean="0"/>
              <a:t>30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31F98F-6193-91C8-7554-DB738244D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1538" y="6501384"/>
            <a:ext cx="640254" cy="2334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E56D0F-D1B9-9431-87DD-04749B98D191}"/>
              </a:ext>
            </a:extLst>
          </p:cNvPr>
          <p:cNvSpPr txBox="1"/>
          <p:nvPr/>
        </p:nvSpPr>
        <p:spPr>
          <a:xfrm>
            <a:off x="1114683" y="698093"/>
            <a:ext cx="10467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ja" sz="2800" b="1">
                <a:solidFill>
                  <a:srgbClr val="062B82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対面研修（2020年1月17日、マカティ）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F8EBC0-C2A0-8E7A-AECA-270ACDA86D9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-163068" y="303089"/>
            <a:ext cx="848868" cy="8119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BBAE01-19BE-B6B2-A408-8DE87620D9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050"/>
          <a:stretch/>
        </p:blipFill>
        <p:spPr>
          <a:xfrm>
            <a:off x="1141321" y="1219200"/>
            <a:ext cx="9909358" cy="483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728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BCD4F2-31D6-142D-D01B-7E6D3DB39C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28F36C-2C59-DDB2-A4A0-478A45714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9941F82-6ACE-6049-AF92-15573E01287D}" type="slidenum">
              <a:rPr lang="en-US" smtClean="0"/>
              <a:t>31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8D16FD-6571-82D9-60D1-90E948446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1538" y="6501384"/>
            <a:ext cx="640254" cy="2334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615DFC-F57C-55F9-8A4D-0BD299381719}"/>
              </a:ext>
            </a:extLst>
          </p:cNvPr>
          <p:cNvSpPr txBox="1"/>
          <p:nvPr/>
        </p:nvSpPr>
        <p:spPr>
          <a:xfrm>
            <a:off x="1114683" y="759737"/>
            <a:ext cx="10467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ja" sz="2800" b="1">
                <a:solidFill>
                  <a:srgbClr val="062B82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バーチャル研修（2021年3月24日、マカティ）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DF047F-B311-A68A-BBF3-1831F71429A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-163068" y="303089"/>
            <a:ext cx="848868" cy="8119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6F7C65-8841-A644-0618-66494FD516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788"/>
          <a:stretch/>
        </p:blipFill>
        <p:spPr>
          <a:xfrm>
            <a:off x="1010259" y="1295015"/>
            <a:ext cx="10323450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3791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A5AFD-853A-DA23-4529-A5DBBD156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A58862-D263-018D-18D2-B7FCAEEBA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9941F82-6ACE-6049-AF92-15573E01287D}" type="slidenum">
              <a:rPr lang="en-US" smtClean="0"/>
              <a:t>32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30A4D1-0021-82AA-B1F9-018B1DDF9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1538" y="6501384"/>
            <a:ext cx="640254" cy="2334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47F97F-CAD1-727D-B9B7-C5D586743313}"/>
              </a:ext>
            </a:extLst>
          </p:cNvPr>
          <p:cNvSpPr txBox="1"/>
          <p:nvPr/>
        </p:nvSpPr>
        <p:spPr>
          <a:xfrm>
            <a:off x="1114683" y="759737"/>
            <a:ext cx="10467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ja" sz="2800" b="1">
                <a:solidFill>
                  <a:srgbClr val="062B82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国際DWMウェビナー（2021年4月28日）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F95729-1659-99A0-3B84-86ED1609225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-163068" y="303089"/>
            <a:ext cx="848868" cy="8119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991E88-9348-F075-3BC6-D009ACD0A8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4061" y="1342663"/>
            <a:ext cx="7608960" cy="47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2187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04B092-07EE-0590-2CA8-243FB438A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4DD9A5-8086-4A9C-546F-9FEE8A91E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9941F82-6ACE-6049-AF92-15573E01287D}" type="slidenum">
              <a:rPr lang="en-US" smtClean="0"/>
              <a:t>33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9483D6-4F39-4E9B-BE34-7586ED579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1538" y="6501384"/>
            <a:ext cx="640254" cy="2334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D31251-EC5A-2306-18AA-802A98C68636}"/>
              </a:ext>
            </a:extLst>
          </p:cNvPr>
          <p:cNvSpPr txBox="1"/>
          <p:nvPr/>
        </p:nvSpPr>
        <p:spPr>
          <a:xfrm>
            <a:off x="1114683" y="759737"/>
            <a:ext cx="10467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ja" sz="2800" b="1">
                <a:solidFill>
                  <a:srgbClr val="062B82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メンタリングセミナー（2021年6月18日、マカティ対象）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BBB31C-9C3B-93C8-69BA-63EF4847754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-163068" y="303089"/>
            <a:ext cx="848868" cy="8119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AC0202-8E1F-12E3-A4F8-888F9F220E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" y="1318572"/>
            <a:ext cx="9753600" cy="524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6776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EA384-4318-D75B-B877-E26FB2466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992505-3407-90F2-EEF7-653C18D2E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9941F82-6ACE-6049-AF92-15573E01287D}" type="slidenum">
              <a:rPr lang="en-US" smtClean="0"/>
              <a:t>34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71593E-DDE7-03D7-28DD-A4C9F0077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1538" y="6501384"/>
            <a:ext cx="640254" cy="2334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82CDFD-1926-FEDF-517D-96FE0B05592D}"/>
              </a:ext>
            </a:extLst>
          </p:cNvPr>
          <p:cNvSpPr txBox="1"/>
          <p:nvPr/>
        </p:nvSpPr>
        <p:spPr>
          <a:xfrm>
            <a:off x="1114683" y="102851"/>
            <a:ext cx="10467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ja" sz="2800" b="1" dirty="0">
                <a:solidFill>
                  <a:srgbClr val="062B82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ハイブリッド型の研修ワークショップ（2022年3月23日、ラウトカ）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53EDBC-E27C-1817-BADB-14EA8379916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-163068" y="303089"/>
            <a:ext cx="848868" cy="8119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531DE6-C545-CDAD-C0D7-441AE70E15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0762" y="678199"/>
            <a:ext cx="7610475" cy="607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8131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54FEAE-363D-D1ED-D246-4F3B0E79E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CABB03-7180-9B17-110F-0E114CF78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9941F82-6ACE-6049-AF92-15573E01287D}" type="slidenum">
              <a:rPr lang="en-US" smtClean="0"/>
              <a:t>35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2F2A50-76B0-D51D-2E2F-7407EA9DA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1538" y="6501384"/>
            <a:ext cx="640254" cy="2334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587D0F-E5CE-AD15-3670-3F4DB1CF98B3}"/>
              </a:ext>
            </a:extLst>
          </p:cNvPr>
          <p:cNvSpPr txBox="1"/>
          <p:nvPr/>
        </p:nvSpPr>
        <p:spPr>
          <a:xfrm>
            <a:off x="1114683" y="297398"/>
            <a:ext cx="9974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ja" sz="2800" b="1">
                <a:solidFill>
                  <a:srgbClr val="062B82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プロジェクトの成果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0CDAB3-5075-5D33-716F-29DA3D8F78AF}"/>
              </a:ext>
            </a:extLst>
          </p:cNvPr>
          <p:cNvSpPr txBox="1"/>
          <p:nvPr/>
        </p:nvSpPr>
        <p:spPr>
          <a:xfrm>
            <a:off x="246422" y="870265"/>
            <a:ext cx="11678485" cy="5144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8625" indent="-528625" algn="just" rtl="0">
              <a:spcAft>
                <a:spcPts val="1001"/>
              </a:spcAft>
              <a:buFont typeface="+mj-lt"/>
              <a:buAutoNum type="arabicPeriod"/>
            </a:pPr>
            <a:r>
              <a:rPr lang="ja" sz="30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参加都市の</a:t>
            </a:r>
            <a:r>
              <a:rPr lang="ja" sz="3000" b="1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t>研修ニーズ評価</a:t>
            </a:r>
          </a:p>
          <a:p>
            <a:pPr marL="528625" indent="-528625" algn="just" rtl="0">
              <a:spcAft>
                <a:spcPts val="1001"/>
              </a:spcAft>
              <a:buFont typeface="+mj-lt"/>
              <a:buAutoNum type="arabicPeriod"/>
            </a:pPr>
            <a:r>
              <a:rPr lang="ja" sz="30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参加都市のニーズに合わせた</a:t>
            </a:r>
            <a:r>
              <a:rPr lang="ja" sz="3000" b="1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t>研修教材</a:t>
            </a:r>
          </a:p>
          <a:p>
            <a:pPr marL="528625" indent="-528625" algn="just" rtl="0">
              <a:spcAft>
                <a:spcPts val="1001"/>
              </a:spcAft>
              <a:buFont typeface="+mj-lt"/>
              <a:buAutoNum type="arabicPeriod"/>
            </a:pPr>
            <a:r>
              <a:rPr lang="ja" sz="30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少なくとも</a:t>
            </a:r>
            <a:r>
              <a:rPr lang="ja" sz="3000" b="1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t>市職員・地元関係者100名が研修を受講</a:t>
            </a:r>
          </a:p>
          <a:p>
            <a:pPr marL="528625" indent="-528625" algn="just" rtl="0">
              <a:spcAft>
                <a:spcPts val="1001"/>
              </a:spcAft>
              <a:buFont typeface="+mj-lt"/>
              <a:buAutoNum type="arabicPeriod"/>
            </a:pPr>
            <a:r>
              <a:rPr lang="ja" sz="30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台風に特化した2件の</a:t>
            </a:r>
            <a:r>
              <a:rPr lang="ja" sz="3000" b="1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t>災害廃棄物管理緊急時計画</a:t>
            </a:r>
            <a:endParaRPr lang="en-US" altLang="en-US" sz="3000" dirty="0">
              <a:latin typeface="Arial" panose="020B0604020202020204" pitchFamily="34" charset="0"/>
              <a:ea typeface="ＭＳ Ｐゴシック" panose="020B0600070205080204" pitchFamily="50" charset="-128"/>
            </a:endParaRPr>
          </a:p>
          <a:p>
            <a:pPr marL="528625" indent="-528625" algn="just" rtl="0">
              <a:spcAft>
                <a:spcPts val="1001"/>
              </a:spcAft>
              <a:buFont typeface="+mj-lt"/>
              <a:buAutoNum type="arabicPeriod"/>
            </a:pPr>
            <a:r>
              <a:rPr lang="ja" sz="30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国内外の会議・フォーラムにおける</a:t>
            </a:r>
            <a:r>
              <a:rPr lang="ja" sz="3000" b="1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t>プレゼンテーション</a:t>
            </a:r>
          </a:p>
          <a:p>
            <a:pPr marL="528625" indent="-528625" algn="just" rtl="0">
              <a:spcAft>
                <a:spcPts val="1001"/>
              </a:spcAft>
              <a:buFont typeface="+mj-lt"/>
              <a:buAutoNum type="arabicPeriod"/>
            </a:pPr>
            <a:r>
              <a:rPr lang="ja" sz="30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プロジェクト関連情報を共有するための</a:t>
            </a:r>
            <a:r>
              <a:rPr lang="ja" sz="3000" b="1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t>専用ウェブサイト</a:t>
            </a:r>
          </a:p>
          <a:p>
            <a:pPr marL="528625" indent="-528625" algn="just" rtl="0">
              <a:spcAft>
                <a:spcPts val="1001"/>
              </a:spcAft>
              <a:buFont typeface="+mj-lt"/>
              <a:buAutoNum type="arabicPeriod"/>
            </a:pPr>
            <a:r>
              <a:rPr sz="3000" dirty="0" err="1">
                <a:latin typeface="Arial" panose="020B0604020202020204" pitchFamily="34" charset="0"/>
                <a:ea typeface="ＭＳ Ｐゴシック" panose="020B0600070205080204" pitchFamily="50" charset="-128"/>
              </a:rPr>
              <a:t>APN資金提供プロジェクト以外の能力開発活動の継続に向けた</a:t>
            </a:r>
            <a:r>
              <a:rPr lang="ja" sz="3000" b="1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t>各種組織とのパートナーシップ</a:t>
            </a:r>
          </a:p>
          <a:p>
            <a:pPr marL="528625" indent="-528625" algn="just" rtl="0">
              <a:spcAft>
                <a:spcPts val="1001"/>
              </a:spcAft>
              <a:buFont typeface="+mj-lt"/>
              <a:buAutoNum type="arabicPeriod"/>
            </a:pPr>
            <a:r>
              <a:rPr lang="ja" sz="3000" b="1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t>フィリピン災害廃棄物管理協会</a:t>
            </a:r>
            <a:r>
              <a:rPr lang="ja" sz="30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の設立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0136FC-85B3-3439-B9E0-69042953FAF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-163068" y="303089"/>
            <a:ext cx="848868" cy="81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7951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0C980E5-236C-B445-84B7-87EC5022E93B}"/>
              </a:ext>
            </a:extLst>
          </p:cNvPr>
          <p:cNvSpPr txBox="1"/>
          <p:nvPr/>
        </p:nvSpPr>
        <p:spPr>
          <a:xfrm>
            <a:off x="685800" y="448056"/>
            <a:ext cx="104971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ja" sz="2800" b="1">
                <a:solidFill>
                  <a:srgbClr val="062B82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フィリピン災害廃棄物管理協会</a:t>
            </a:r>
          </a:p>
          <a:p>
            <a:pPr rtl="0"/>
            <a:r>
              <a:rPr lang="ja" sz="2800" b="1">
                <a:solidFill>
                  <a:srgbClr val="062B82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https://disaster-waste.org/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155019-0E4C-AE47-B6D5-7D571560D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1538" y="6501384"/>
            <a:ext cx="640254" cy="2334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1D5E5C-874C-6246-B25A-D8923C78EA1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-163068" y="303089"/>
            <a:ext cx="848868" cy="811961"/>
          </a:xfrm>
          <a:prstGeom prst="rect">
            <a:avLst/>
          </a:prstGeom>
        </p:spPr>
      </p:pic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A9941F82-6ACE-6049-AF92-15573E01287D}" type="slidenum">
              <a:rPr lang="en-US" smtClean="0"/>
              <a:t>36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199" y="1554981"/>
            <a:ext cx="4572000" cy="4572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01804" y="2078763"/>
            <a:ext cx="601759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 rtl="0">
              <a:buFont typeface="Arial" panose="020B0604020202020204" pitchFamily="34" charset="0"/>
              <a:buChar char="•"/>
            </a:pPr>
            <a:r>
              <a:rPr lang="ja" sz="4000" b="1" dirty="0">
                <a:solidFill>
                  <a:srgbClr val="062B82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主な目的</a:t>
            </a:r>
            <a:r>
              <a:rPr lang="ja" sz="4000" dirty="0">
                <a:solidFill>
                  <a:srgbClr val="062B82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：フィリピンの地方自治体による災害廃棄物管理の促進と支援</a:t>
            </a:r>
          </a:p>
          <a:p>
            <a:pPr marL="342900" indent="-342900" algn="just" rtl="0">
              <a:buFont typeface="Arial" panose="020B0604020202020204" pitchFamily="34" charset="0"/>
              <a:buChar char="•"/>
            </a:pPr>
            <a:endParaRPr lang="en-US" sz="4000" dirty="0">
              <a:solidFill>
                <a:srgbClr val="062B82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005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9941F82-6ACE-6049-AF92-15573E01287D}" type="slidenum">
              <a:rPr lang="en-US" smtClean="0"/>
              <a:t>37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155019-0E4C-AE47-B6D5-7D571560D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1538" y="6501384"/>
            <a:ext cx="640254" cy="2334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214E19-736D-0C73-D62B-3AA475BD375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-163068" y="303089"/>
            <a:ext cx="848868" cy="8119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175774-EB10-41E2-CAD6-5B9450C74857}"/>
              </a:ext>
            </a:extLst>
          </p:cNvPr>
          <p:cNvSpPr txBox="1"/>
          <p:nvPr/>
        </p:nvSpPr>
        <p:spPr>
          <a:xfrm>
            <a:off x="685800" y="448056"/>
            <a:ext cx="104971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ja" sz="2800" b="1">
                <a:solidFill>
                  <a:srgbClr val="062B82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Grassroots Science Advice Promotion Awards 2022
（2022年草の根科学助言推進賞）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949FCD-8368-9359-D216-BDBD49AB38D8}"/>
              </a:ext>
            </a:extLst>
          </p:cNvPr>
          <p:cNvSpPr txBox="1"/>
          <p:nvPr/>
        </p:nvSpPr>
        <p:spPr>
          <a:xfrm>
            <a:off x="4843305" y="2078763"/>
            <a:ext cx="696700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 rtl="0">
              <a:buFont typeface="Arial" panose="020B0604020202020204" pitchFamily="34" charset="0"/>
              <a:buChar char="•"/>
            </a:pPr>
            <a:r>
              <a:rPr lang="ja" sz="3600" b="1" dirty="0">
                <a:solidFill>
                  <a:srgbClr val="062B82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災害廃棄物管理に関する科学的助言</a:t>
            </a:r>
            <a:r>
              <a:rPr lang="ja" sz="3600" dirty="0">
                <a:solidFill>
                  <a:srgbClr val="062B82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：地方自治体がより良い復興（BBB）、循環型経済、気候変動緩和を実践・推進できるようにする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A1FA2B-E484-6CEB-266D-9F2271E18F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366" y="1901514"/>
            <a:ext cx="4229516" cy="3524596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6ABFE33-1E70-FB7C-3FAC-4855A45E9EFF}"/>
              </a:ext>
            </a:extLst>
          </p:cNvPr>
          <p:cNvSpPr txBox="1">
            <a:spLocks/>
          </p:cNvSpPr>
          <p:nvPr/>
        </p:nvSpPr>
        <p:spPr>
          <a:xfrm>
            <a:off x="261365" y="6091192"/>
            <a:ext cx="7365333" cy="637504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rtl="0">
              <a:buNone/>
            </a:pPr>
            <a:r>
              <a:rPr lang="ja" sz="20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INGSA：International Network for Government Science Advice（政府に対する科学的助言に関する国際ネットワーク）</a:t>
            </a:r>
          </a:p>
        </p:txBody>
      </p:sp>
    </p:spTree>
    <p:extLst>
      <p:ext uri="{BB962C8B-B14F-4D97-AF65-F5344CB8AC3E}">
        <p14:creationId xmlns:p14="http://schemas.microsoft.com/office/powerpoint/2010/main" val="40300819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155019-0E4C-AE47-B6D5-7D571560D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1538" y="6501384"/>
            <a:ext cx="640254" cy="2334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1D5E5C-874C-6246-B25A-D8923C78EA1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-163068" y="303089"/>
            <a:ext cx="848868" cy="811961"/>
          </a:xfrm>
          <a:prstGeom prst="rect">
            <a:avLst/>
          </a:prstGeom>
        </p:spPr>
      </p:pic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A9941F82-6ACE-6049-AF92-15573E01287D}" type="slidenum">
              <a:rPr lang="en-US" smtClean="0"/>
              <a:t>38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0C7829-5B35-D2DC-6B65-6899F2740E62}"/>
              </a:ext>
            </a:extLst>
          </p:cNvPr>
          <p:cNvSpPr txBox="1"/>
          <p:nvPr/>
        </p:nvSpPr>
        <p:spPr>
          <a:xfrm>
            <a:off x="685800" y="955632"/>
            <a:ext cx="10497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ja" sz="2800" b="1">
                <a:solidFill>
                  <a:srgbClr val="062B82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仙台枠組に関する自発的な取り組み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AA1AFC-A517-F471-1C1E-37F5D7E7950D}"/>
              </a:ext>
            </a:extLst>
          </p:cNvPr>
          <p:cNvSpPr txBox="1"/>
          <p:nvPr/>
        </p:nvSpPr>
        <p:spPr>
          <a:xfrm>
            <a:off x="5601804" y="2078763"/>
            <a:ext cx="60175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 rtl="0">
              <a:buFont typeface="Arial" panose="020B0604020202020204" pitchFamily="34" charset="0"/>
              <a:buChar char="•"/>
            </a:pPr>
            <a:r>
              <a:rPr lang="ja" sz="4000" b="1" dirty="0">
                <a:solidFill>
                  <a:srgbClr val="062B82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取り組み</a:t>
            </a:r>
            <a:r>
              <a:rPr lang="ja" sz="4000" dirty="0">
                <a:solidFill>
                  <a:srgbClr val="062B82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：地方自治体の災害廃棄物管理能力の開発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F68AB0-77A2-C41E-74A2-ADE49B3B62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2168022"/>
            <a:ext cx="4400550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8811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2B369-AF22-0A80-1F6B-45BD7FF3C0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0903F2-B514-09BF-7E43-29D48169A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9941F82-6ACE-6049-AF92-15573E01287D}" type="slidenum">
              <a:rPr lang="en-US" smtClean="0"/>
              <a:t>39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888C5F-B24D-33F2-11DF-1FEABF04B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1538" y="6501384"/>
            <a:ext cx="640254" cy="2334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D2807B-AD20-4C2C-ED22-90B3B655BC09}"/>
              </a:ext>
            </a:extLst>
          </p:cNvPr>
          <p:cNvSpPr txBox="1"/>
          <p:nvPr/>
        </p:nvSpPr>
        <p:spPr>
          <a:xfrm>
            <a:off x="1114683" y="759737"/>
            <a:ext cx="9974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ja" sz="2800" b="1">
                <a:solidFill>
                  <a:srgbClr val="062B82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DWM能力開発を継続するための次のステップ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252F3D-808D-852B-AF38-4A4A4FD1C2D9}"/>
              </a:ext>
            </a:extLst>
          </p:cNvPr>
          <p:cNvSpPr txBox="1"/>
          <p:nvPr/>
        </p:nvSpPr>
        <p:spPr>
          <a:xfrm>
            <a:off x="246422" y="1507262"/>
            <a:ext cx="11258223" cy="4760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8625" indent="-528625" algn="just" rtl="0">
              <a:spcAft>
                <a:spcPts val="1001"/>
              </a:spcAft>
              <a:buFont typeface="Wingdings" panose="05000000000000000000" pitchFamily="2" charset="2"/>
              <a:buChar char="§"/>
            </a:pPr>
            <a:r>
              <a:rPr lang="ja" sz="3000" b="1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t>フィリピン開発アカデミー</a:t>
            </a:r>
            <a:r>
              <a:rPr lang="ja" sz="30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との継続的なパートナーシップを通じた地方自治体職員向けDWM研修を実施する </a:t>
            </a:r>
          </a:p>
          <a:p>
            <a:pPr marL="528625" indent="-528625" algn="just" rtl="0">
              <a:spcAft>
                <a:spcPts val="1001"/>
              </a:spcAft>
              <a:buFont typeface="Wingdings" panose="05000000000000000000" pitchFamily="2" charset="2"/>
              <a:buChar char="§"/>
            </a:pPr>
            <a:endParaRPr lang="en-US" altLang="en-US" sz="3000" dirty="0">
              <a:latin typeface="Arial" panose="020B0604020202020204" pitchFamily="34" charset="0"/>
              <a:ea typeface="ＭＳ Ｐゴシック" panose="020B0600070205080204" pitchFamily="50" charset="-128"/>
            </a:endParaRPr>
          </a:p>
          <a:p>
            <a:pPr marL="528625" indent="-528625" algn="just" rtl="0">
              <a:spcAft>
                <a:spcPts val="1001"/>
              </a:spcAft>
              <a:buFont typeface="Wingdings" panose="05000000000000000000" pitchFamily="2" charset="2"/>
              <a:buChar char="§"/>
            </a:pPr>
            <a:r>
              <a:rPr lang="ja" sz="30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DWM緊急時計画の策定に向け、パラワン州プエルト・プリンセサ市などの</a:t>
            </a:r>
            <a:r>
              <a:rPr lang="ja" sz="3000" b="1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t>関係都市と協力を開始する</a:t>
            </a:r>
          </a:p>
          <a:p>
            <a:pPr marL="528625" indent="-528625" algn="just" rtl="0">
              <a:spcAft>
                <a:spcPts val="1001"/>
              </a:spcAft>
              <a:buFont typeface="Wingdings" panose="05000000000000000000" pitchFamily="2" charset="2"/>
              <a:buChar char="§"/>
            </a:pPr>
            <a:endParaRPr lang="en-US" altLang="en-US" sz="3000" dirty="0">
              <a:latin typeface="Arial" panose="020B0604020202020204" pitchFamily="34" charset="0"/>
              <a:ea typeface="ＭＳ Ｐゴシック" panose="020B0600070205080204" pitchFamily="50" charset="-128"/>
            </a:endParaRPr>
          </a:p>
          <a:p>
            <a:pPr marL="528625" indent="-528625" algn="just" rtl="0">
              <a:spcAft>
                <a:spcPts val="1001"/>
              </a:spcAft>
              <a:buFont typeface="Wingdings" panose="05000000000000000000" pitchFamily="2" charset="2"/>
              <a:buChar char="§"/>
            </a:pPr>
            <a:r>
              <a:rPr lang="ja" sz="30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災害時のMSWM（都市固形廃棄物域管理）の混乱を最小限に抑えるためのサービス事業者と請負業者向け</a:t>
            </a:r>
            <a:r>
              <a:rPr lang="ja" sz="3000" b="1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t>事業継続マネジメント</a:t>
            </a:r>
            <a:r>
              <a:rPr lang="ja" sz="30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を推進する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EF9C85-E8D6-A0E5-9EDD-8F11F8DECBD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-163068" y="303089"/>
            <a:ext cx="848868" cy="81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899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9941F82-6ACE-6049-AF92-15573E01287D}" type="slidenum">
              <a:rPr lang="en-US" smtClean="0">
                <a:latin typeface="Arial" panose="020B0604020202020204" pitchFamily="34" charset="0"/>
                <a:ea typeface="ＭＳ Ｐゴシック" panose="020B0600070205080204" pitchFamily="50" charset="-128"/>
              </a:rPr>
              <a:t>4</a:t>
            </a:fld>
            <a:endParaRPr lang="en-US" dirty="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155019-0E4C-AE47-B6D5-7D571560D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1538" y="6501384"/>
            <a:ext cx="640254" cy="2334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4EE36F-E64E-BE0E-B36F-706A396FF7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572" y="421158"/>
            <a:ext cx="11993428" cy="55778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6B4ABC-84FA-B532-E394-B3A6A4AFF7D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-163068" y="303089"/>
            <a:ext cx="848868" cy="811961"/>
          </a:xfrm>
          <a:prstGeom prst="rect">
            <a:avLst/>
          </a:prstGeom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1FACC23C-6618-9933-1720-3C63D1711240}"/>
              </a:ext>
            </a:extLst>
          </p:cNvPr>
          <p:cNvSpPr txBox="1"/>
          <p:nvPr/>
        </p:nvSpPr>
        <p:spPr>
          <a:xfrm>
            <a:off x="1182109" y="859002"/>
            <a:ext cx="982778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rtl="0"/>
            <a:r>
              <a:rPr lang="ja" sz="2800" b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2008年四川大地震（M7.9）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B6086A7-D440-9FB3-61AC-554749829C4E}"/>
              </a:ext>
            </a:extLst>
          </p:cNvPr>
          <p:cNvSpPr txBox="1">
            <a:spLocks/>
          </p:cNvSpPr>
          <p:nvPr/>
        </p:nvSpPr>
        <p:spPr>
          <a:xfrm>
            <a:off x="1003938" y="5449471"/>
            <a:ext cx="4366603" cy="4515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rtl="0">
              <a:buNone/>
              <a:defRPr/>
            </a:pPr>
            <a:r>
              <a:rPr dirty="0" err="1">
                <a:latin typeface="Arial" panose="020B0604020202020204" pitchFamily="34" charset="0"/>
                <a:ea typeface="ＭＳ Ｐゴシック" panose="020B0600070205080204" pitchFamily="50" charset="-128"/>
              </a:rPr>
              <a:t>出典：Frederic.J.Brown</a:t>
            </a:r>
            <a:r>
              <a:rPr dirty="0">
                <a:latin typeface="Arial" panose="020B0604020202020204" pitchFamily="34" charset="0"/>
                <a:ea typeface="ＭＳ Ｐゴシック" panose="020B0600070205080204" pitchFamily="50" charset="-128"/>
              </a:rPr>
              <a:t>/AFP/Getty Images</a:t>
            </a:r>
            <a:endParaRPr kumimoji="0" lang="en-PH" sz="16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B25E571-37A0-8DFD-019F-C71F961C200B}"/>
              </a:ext>
            </a:extLst>
          </p:cNvPr>
          <p:cNvSpPr txBox="1">
            <a:spLocks/>
          </p:cNvSpPr>
          <p:nvPr/>
        </p:nvSpPr>
        <p:spPr>
          <a:xfrm>
            <a:off x="7003790" y="5431238"/>
            <a:ext cx="3414753" cy="4515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rtl="0">
              <a:buNone/>
              <a:defRPr/>
            </a:pPr>
            <a:r>
              <a:rPr lang="ja" sz="1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出典：Baidu.com</a:t>
            </a:r>
            <a:endParaRPr kumimoji="0" lang="en-PH" sz="18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9754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ja" sz="2800" b="1">
                <a:solidFill>
                  <a:srgbClr val="062B82"/>
                </a:solidFill>
                <a:cs typeface="Arial" panose="020B0604020202020204" pitchFamily="34" charset="0"/>
              </a:rPr>
              <a:t>MSWMは公共サービス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9941F82-6ACE-6049-AF92-15573E01287D}" type="slidenum">
              <a:rPr lang="en-US" smtClean="0"/>
              <a:t>40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78427" y="1717878"/>
            <a:ext cx="4253345" cy="4666615"/>
          </a:xfrm>
        </p:spPr>
        <p:txBody>
          <a:bodyPr rtlCol="0">
            <a:normAutofit/>
          </a:bodyPr>
          <a:lstStyle/>
          <a:p>
            <a:pPr rtl="0"/>
            <a:r>
              <a:rPr lang="ja" dirty="0"/>
              <a:t>ゴミ収集などの一部の公共サービスには、</a:t>
            </a:r>
            <a:r>
              <a:rPr lang="ja" sz="3000" b="1" dirty="0">
                <a:solidFill>
                  <a:srgbClr val="0070C0"/>
                </a:solidFill>
              </a:rPr>
              <a:t>代替のサービス事業者</a:t>
            </a:r>
            <a:r>
              <a:rPr lang="ja" dirty="0"/>
              <a:t>が存在しない場合がある </a:t>
            </a:r>
          </a:p>
          <a:p>
            <a:pPr rtl="0"/>
            <a:endParaRPr lang="en-US" dirty="0"/>
          </a:p>
          <a:p>
            <a:pPr rtl="0"/>
            <a:r>
              <a:rPr lang="ja" dirty="0"/>
              <a:t>そのため、</a:t>
            </a:r>
            <a:r>
              <a:rPr lang="ja" sz="3000" b="1" dirty="0">
                <a:solidFill>
                  <a:srgbClr val="0070C0"/>
                </a:solidFill>
              </a:rPr>
              <a:t>業務の継続性</a:t>
            </a:r>
            <a:r>
              <a:rPr lang="ja" dirty="0"/>
              <a:t>を確保する必要がある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38800" y="5966533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ja" sz="1200">
                <a:latin typeface="Arial" panose="020B0604020202020204" pitchFamily="34" charset="0"/>
                <a:ea typeface="ＭＳ Ｐゴシック" panose="020B0600070205080204" pitchFamily="50" charset="-128"/>
              </a:rPr>
              <a:t>出典：ADCB（アブダビ商業銀行）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6308" y="1394533"/>
            <a:ext cx="684145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1558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DBF2CE-A3E4-A74C-9C1C-8A21712A9C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11538" y="6501384"/>
            <a:ext cx="640254" cy="233426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81E142CD-4141-5248-82DC-725EDBDECE2D}"/>
              </a:ext>
            </a:extLst>
          </p:cNvPr>
          <p:cNvGrpSpPr/>
          <p:nvPr/>
        </p:nvGrpSpPr>
        <p:grpSpPr>
          <a:xfrm>
            <a:off x="9197612" y="4914308"/>
            <a:ext cx="1585690" cy="676658"/>
            <a:chOff x="9197612" y="4914308"/>
            <a:chExt cx="1585690" cy="676658"/>
          </a:xfrm>
        </p:grpSpPr>
        <p:sp>
          <p:nvSpPr>
            <p:cNvPr id="3" name="Google Shape;15518;p82">
              <a:extLst>
                <a:ext uri="{FF2B5EF4-FFF2-40B4-BE49-F238E27FC236}">
                  <a16:creationId xmlns:a16="http://schemas.microsoft.com/office/drawing/2014/main" id="{8F39E78C-3637-8649-ADB1-3ACEEA4F8795}"/>
                </a:ext>
              </a:extLst>
            </p:cNvPr>
            <p:cNvSpPr/>
            <p:nvPr/>
          </p:nvSpPr>
          <p:spPr>
            <a:xfrm>
              <a:off x="9307366" y="5279578"/>
              <a:ext cx="311044" cy="311388"/>
            </a:xfrm>
            <a:custGeom>
              <a:avLst/>
              <a:gdLst/>
              <a:ahLst/>
              <a:cxnLst/>
              <a:rect l="l" t="t" r="r" b="b"/>
              <a:pathLst>
                <a:path w="10860" h="10872" extrusionOk="0">
                  <a:moveTo>
                    <a:pt x="5430" y="1"/>
                  </a:moveTo>
                  <a:cubicBezTo>
                    <a:pt x="3990" y="1"/>
                    <a:pt x="2608" y="560"/>
                    <a:pt x="1596" y="1584"/>
                  </a:cubicBezTo>
                  <a:cubicBezTo>
                    <a:pt x="561" y="2620"/>
                    <a:pt x="1" y="3989"/>
                    <a:pt x="1" y="5430"/>
                  </a:cubicBezTo>
                  <a:cubicBezTo>
                    <a:pt x="1" y="6561"/>
                    <a:pt x="346" y="7645"/>
                    <a:pt x="1001" y="8573"/>
                  </a:cubicBezTo>
                  <a:cubicBezTo>
                    <a:pt x="1632" y="9466"/>
                    <a:pt x="2513" y="10145"/>
                    <a:pt x="3537" y="10538"/>
                  </a:cubicBezTo>
                  <a:cubicBezTo>
                    <a:pt x="3559" y="10544"/>
                    <a:pt x="3579" y="10547"/>
                    <a:pt x="3599" y="10547"/>
                  </a:cubicBezTo>
                  <a:cubicBezTo>
                    <a:pt x="3656" y="10547"/>
                    <a:pt x="3704" y="10522"/>
                    <a:pt x="3740" y="10478"/>
                  </a:cubicBezTo>
                  <a:cubicBezTo>
                    <a:pt x="3763" y="10443"/>
                    <a:pt x="3763" y="10395"/>
                    <a:pt x="3763" y="10371"/>
                  </a:cubicBezTo>
                  <a:lnTo>
                    <a:pt x="3763" y="7275"/>
                  </a:lnTo>
                  <a:cubicBezTo>
                    <a:pt x="3763" y="7180"/>
                    <a:pt x="3692" y="7097"/>
                    <a:pt x="3585" y="7097"/>
                  </a:cubicBezTo>
                  <a:lnTo>
                    <a:pt x="2156" y="7097"/>
                  </a:lnTo>
                  <a:lnTo>
                    <a:pt x="2156" y="5835"/>
                  </a:lnTo>
                  <a:lnTo>
                    <a:pt x="3585" y="5835"/>
                  </a:lnTo>
                  <a:cubicBezTo>
                    <a:pt x="3680" y="5835"/>
                    <a:pt x="3763" y="5751"/>
                    <a:pt x="3763" y="5656"/>
                  </a:cubicBezTo>
                  <a:lnTo>
                    <a:pt x="3763" y="5430"/>
                  </a:lnTo>
                  <a:cubicBezTo>
                    <a:pt x="3763" y="3942"/>
                    <a:pt x="5180" y="2632"/>
                    <a:pt x="6799" y="2632"/>
                  </a:cubicBezTo>
                  <a:lnTo>
                    <a:pt x="7550" y="2632"/>
                  </a:lnTo>
                  <a:lnTo>
                    <a:pt x="7550" y="3894"/>
                  </a:lnTo>
                  <a:lnTo>
                    <a:pt x="6799" y="3894"/>
                  </a:lnTo>
                  <a:cubicBezTo>
                    <a:pt x="6311" y="3894"/>
                    <a:pt x="5883" y="4025"/>
                    <a:pt x="5561" y="4287"/>
                  </a:cubicBezTo>
                  <a:cubicBezTo>
                    <a:pt x="5228" y="4561"/>
                    <a:pt x="5025" y="4966"/>
                    <a:pt x="5025" y="5430"/>
                  </a:cubicBezTo>
                  <a:lnTo>
                    <a:pt x="5025" y="5656"/>
                  </a:lnTo>
                  <a:cubicBezTo>
                    <a:pt x="5025" y="5740"/>
                    <a:pt x="5109" y="5835"/>
                    <a:pt x="5204" y="5835"/>
                  </a:cubicBezTo>
                  <a:lnTo>
                    <a:pt x="5883" y="5835"/>
                  </a:lnTo>
                  <a:cubicBezTo>
                    <a:pt x="5966" y="5835"/>
                    <a:pt x="6061" y="5751"/>
                    <a:pt x="6061" y="5656"/>
                  </a:cubicBezTo>
                  <a:cubicBezTo>
                    <a:pt x="6061" y="5561"/>
                    <a:pt x="5978" y="5478"/>
                    <a:pt x="5883" y="5478"/>
                  </a:cubicBezTo>
                  <a:lnTo>
                    <a:pt x="5371" y="5478"/>
                  </a:lnTo>
                  <a:lnTo>
                    <a:pt x="5371" y="5418"/>
                  </a:lnTo>
                  <a:cubicBezTo>
                    <a:pt x="5371" y="4525"/>
                    <a:pt x="6145" y="4204"/>
                    <a:pt x="6799" y="4204"/>
                  </a:cubicBezTo>
                  <a:lnTo>
                    <a:pt x="7704" y="4204"/>
                  </a:lnTo>
                  <a:cubicBezTo>
                    <a:pt x="7800" y="4204"/>
                    <a:pt x="7883" y="4132"/>
                    <a:pt x="7883" y="4025"/>
                  </a:cubicBezTo>
                  <a:lnTo>
                    <a:pt x="7883" y="2418"/>
                  </a:lnTo>
                  <a:cubicBezTo>
                    <a:pt x="7883" y="2334"/>
                    <a:pt x="7811" y="2239"/>
                    <a:pt x="7704" y="2239"/>
                  </a:cubicBezTo>
                  <a:lnTo>
                    <a:pt x="6799" y="2239"/>
                  </a:lnTo>
                  <a:cubicBezTo>
                    <a:pt x="5966" y="2239"/>
                    <a:pt x="5121" y="2572"/>
                    <a:pt x="4466" y="3156"/>
                  </a:cubicBezTo>
                  <a:cubicBezTo>
                    <a:pt x="3799" y="3763"/>
                    <a:pt x="3418" y="4549"/>
                    <a:pt x="3418" y="5382"/>
                  </a:cubicBezTo>
                  <a:lnTo>
                    <a:pt x="3418" y="5442"/>
                  </a:lnTo>
                  <a:lnTo>
                    <a:pt x="1989" y="5442"/>
                  </a:lnTo>
                  <a:cubicBezTo>
                    <a:pt x="1906" y="5442"/>
                    <a:pt x="1811" y="5513"/>
                    <a:pt x="1811" y="5620"/>
                  </a:cubicBezTo>
                  <a:lnTo>
                    <a:pt x="1811" y="7228"/>
                  </a:lnTo>
                  <a:cubicBezTo>
                    <a:pt x="1811" y="7323"/>
                    <a:pt x="1894" y="7406"/>
                    <a:pt x="1989" y="7406"/>
                  </a:cubicBezTo>
                  <a:lnTo>
                    <a:pt x="3418" y="7406"/>
                  </a:lnTo>
                  <a:lnTo>
                    <a:pt x="3418" y="10085"/>
                  </a:lnTo>
                  <a:cubicBezTo>
                    <a:pt x="1561" y="9300"/>
                    <a:pt x="346" y="7442"/>
                    <a:pt x="346" y="5418"/>
                  </a:cubicBezTo>
                  <a:cubicBezTo>
                    <a:pt x="346" y="2596"/>
                    <a:pt x="2620" y="322"/>
                    <a:pt x="5430" y="322"/>
                  </a:cubicBezTo>
                  <a:cubicBezTo>
                    <a:pt x="8228" y="322"/>
                    <a:pt x="10526" y="2620"/>
                    <a:pt x="10526" y="5418"/>
                  </a:cubicBezTo>
                  <a:cubicBezTo>
                    <a:pt x="10526" y="8228"/>
                    <a:pt x="8240" y="10502"/>
                    <a:pt x="5430" y="10502"/>
                  </a:cubicBezTo>
                  <a:lnTo>
                    <a:pt x="5371" y="10502"/>
                  </a:lnTo>
                  <a:lnTo>
                    <a:pt x="5371" y="7418"/>
                  </a:lnTo>
                  <a:lnTo>
                    <a:pt x="7728" y="7418"/>
                  </a:lnTo>
                  <a:cubicBezTo>
                    <a:pt x="7811" y="7418"/>
                    <a:pt x="7907" y="7347"/>
                    <a:pt x="7907" y="7240"/>
                  </a:cubicBezTo>
                  <a:lnTo>
                    <a:pt x="7907" y="5656"/>
                  </a:lnTo>
                  <a:cubicBezTo>
                    <a:pt x="7907" y="5561"/>
                    <a:pt x="7823" y="5478"/>
                    <a:pt x="7728" y="5478"/>
                  </a:cubicBezTo>
                  <a:lnTo>
                    <a:pt x="6728" y="5478"/>
                  </a:lnTo>
                  <a:cubicBezTo>
                    <a:pt x="6633" y="5478"/>
                    <a:pt x="6549" y="5549"/>
                    <a:pt x="6549" y="5656"/>
                  </a:cubicBezTo>
                  <a:cubicBezTo>
                    <a:pt x="6549" y="5740"/>
                    <a:pt x="6621" y="5835"/>
                    <a:pt x="6728" y="5835"/>
                  </a:cubicBezTo>
                  <a:lnTo>
                    <a:pt x="7561" y="5835"/>
                  </a:lnTo>
                  <a:lnTo>
                    <a:pt x="7561" y="7097"/>
                  </a:lnTo>
                  <a:lnTo>
                    <a:pt x="5204" y="7097"/>
                  </a:lnTo>
                  <a:cubicBezTo>
                    <a:pt x="5121" y="7097"/>
                    <a:pt x="5025" y="7168"/>
                    <a:pt x="5025" y="7275"/>
                  </a:cubicBezTo>
                  <a:lnTo>
                    <a:pt x="5025" y="10693"/>
                  </a:lnTo>
                  <a:cubicBezTo>
                    <a:pt x="5025" y="10788"/>
                    <a:pt x="5109" y="10859"/>
                    <a:pt x="5192" y="10871"/>
                  </a:cubicBezTo>
                  <a:lnTo>
                    <a:pt x="5430" y="10871"/>
                  </a:lnTo>
                  <a:cubicBezTo>
                    <a:pt x="6871" y="10871"/>
                    <a:pt x="8240" y="10312"/>
                    <a:pt x="9276" y="9288"/>
                  </a:cubicBezTo>
                  <a:cubicBezTo>
                    <a:pt x="10300" y="8252"/>
                    <a:pt x="10859" y="6883"/>
                    <a:pt x="10859" y="5442"/>
                  </a:cubicBezTo>
                  <a:cubicBezTo>
                    <a:pt x="10859" y="3989"/>
                    <a:pt x="10300" y="2620"/>
                    <a:pt x="9276" y="1584"/>
                  </a:cubicBezTo>
                  <a:cubicBezTo>
                    <a:pt x="8240" y="560"/>
                    <a:pt x="6871" y="1"/>
                    <a:pt x="5430" y="1"/>
                  </a:cubicBezTo>
                  <a:close/>
                </a:path>
              </a:pathLst>
            </a:custGeom>
            <a:solidFill>
              <a:srgbClr val="062B82"/>
            </a:solidFill>
            <a:ln>
              <a:noFill/>
            </a:ln>
          </p:spPr>
          <p:txBody>
            <a:bodyPr spcFirstLastPara="1" wrap="square" lIns="121900" tIns="121900" rIns="121900" bIns="121900" rtlCol="0" anchor="ctr" anchorCtr="0">
              <a:noAutofit/>
            </a:bodyPr>
            <a:lstStyle/>
            <a:p>
              <a:pPr defTabSz="1219170" rtl="0">
                <a:buClr>
                  <a:srgbClr val="000000"/>
                </a:buClr>
              </a:pPr>
              <a:endParaRPr sz="1867" kern="0" dirty="0">
                <a:solidFill>
                  <a:srgbClr val="062B82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/>
                <a:sym typeface="Arial"/>
              </a:endParaRPr>
            </a:p>
          </p:txBody>
        </p:sp>
        <p:grpSp>
          <p:nvGrpSpPr>
            <p:cNvPr id="5" name="Google Shape;15519;p82">
              <a:extLst>
                <a:ext uri="{FF2B5EF4-FFF2-40B4-BE49-F238E27FC236}">
                  <a16:creationId xmlns:a16="http://schemas.microsoft.com/office/drawing/2014/main" id="{FCE29DC2-8E83-1447-A6C6-06E0F49DFE31}"/>
                </a:ext>
              </a:extLst>
            </p:cNvPr>
            <p:cNvGrpSpPr/>
            <p:nvPr/>
          </p:nvGrpSpPr>
          <p:grpSpPr>
            <a:xfrm>
              <a:off x="9648371" y="5279668"/>
              <a:ext cx="311388" cy="311044"/>
              <a:chOff x="3303268" y="3817349"/>
              <a:chExt cx="346056" cy="345674"/>
            </a:xfrm>
            <a:solidFill>
              <a:srgbClr val="062B82"/>
            </a:solidFill>
          </p:grpSpPr>
          <p:sp>
            <p:nvSpPr>
              <p:cNvPr id="6" name="Google Shape;15520;p82">
                <a:extLst>
                  <a:ext uri="{FF2B5EF4-FFF2-40B4-BE49-F238E27FC236}">
                    <a16:creationId xmlns:a16="http://schemas.microsoft.com/office/drawing/2014/main" id="{FED31885-C8DD-0143-ADD5-483B8A8F11CF}"/>
                  </a:ext>
                </a:extLst>
              </p:cNvPr>
              <p:cNvSpPr/>
              <p:nvPr/>
            </p:nvSpPr>
            <p:spPr>
              <a:xfrm>
                <a:off x="3303268" y="3817349"/>
                <a:ext cx="346056" cy="345674"/>
              </a:xfrm>
              <a:custGeom>
                <a:avLst/>
                <a:gdLst/>
                <a:ahLst/>
                <a:cxnLst/>
                <a:rect l="l" t="t" r="r" b="b"/>
                <a:pathLst>
                  <a:path w="10872" h="10860" extrusionOk="0">
                    <a:moveTo>
                      <a:pt x="5418" y="334"/>
                    </a:moveTo>
                    <a:cubicBezTo>
                      <a:pt x="8228" y="334"/>
                      <a:pt x="10514" y="2608"/>
                      <a:pt x="10514" y="5430"/>
                    </a:cubicBezTo>
                    <a:cubicBezTo>
                      <a:pt x="10514" y="8240"/>
                      <a:pt x="8228" y="10514"/>
                      <a:pt x="5418" y="10514"/>
                    </a:cubicBezTo>
                    <a:cubicBezTo>
                      <a:pt x="2608" y="10514"/>
                      <a:pt x="334" y="8240"/>
                      <a:pt x="334" y="5430"/>
                    </a:cubicBezTo>
                    <a:cubicBezTo>
                      <a:pt x="334" y="2608"/>
                      <a:pt x="2608" y="334"/>
                      <a:pt x="5418" y="334"/>
                    </a:cubicBezTo>
                    <a:close/>
                    <a:moveTo>
                      <a:pt x="5430" y="1"/>
                    </a:moveTo>
                    <a:cubicBezTo>
                      <a:pt x="3989" y="1"/>
                      <a:pt x="2620" y="560"/>
                      <a:pt x="1596" y="1584"/>
                    </a:cubicBezTo>
                    <a:cubicBezTo>
                      <a:pt x="572" y="2620"/>
                      <a:pt x="1" y="3989"/>
                      <a:pt x="1" y="5430"/>
                    </a:cubicBezTo>
                    <a:cubicBezTo>
                      <a:pt x="1" y="6871"/>
                      <a:pt x="572" y="8240"/>
                      <a:pt x="1596" y="9264"/>
                    </a:cubicBezTo>
                    <a:cubicBezTo>
                      <a:pt x="2620" y="10300"/>
                      <a:pt x="3989" y="10859"/>
                      <a:pt x="5430" y="10859"/>
                    </a:cubicBezTo>
                    <a:cubicBezTo>
                      <a:pt x="6883" y="10859"/>
                      <a:pt x="8252" y="10300"/>
                      <a:pt x="9276" y="9264"/>
                    </a:cubicBezTo>
                    <a:cubicBezTo>
                      <a:pt x="10300" y="8240"/>
                      <a:pt x="10871" y="6871"/>
                      <a:pt x="10871" y="5430"/>
                    </a:cubicBezTo>
                    <a:cubicBezTo>
                      <a:pt x="10871" y="3989"/>
                      <a:pt x="10300" y="2620"/>
                      <a:pt x="9276" y="1584"/>
                    </a:cubicBezTo>
                    <a:cubicBezTo>
                      <a:pt x="8252" y="560"/>
                      <a:pt x="6883" y="1"/>
                      <a:pt x="543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rtlCol="0" anchor="ctr" anchorCtr="0">
                <a:noAutofit/>
              </a:bodyPr>
              <a:lstStyle/>
              <a:p>
                <a:pPr defTabSz="1219170" rtl="0">
                  <a:buClr>
                    <a:srgbClr val="000000"/>
                  </a:buClr>
                </a:pPr>
                <a:endParaRPr sz="1867" kern="0" dirty="0">
                  <a:solidFill>
                    <a:srgbClr val="062B82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Arial"/>
                  <a:sym typeface="Arial"/>
                </a:endParaRPr>
              </a:p>
            </p:txBody>
          </p:sp>
          <p:sp>
            <p:nvSpPr>
              <p:cNvPr id="7" name="Google Shape;15521;p82">
                <a:extLst>
                  <a:ext uri="{FF2B5EF4-FFF2-40B4-BE49-F238E27FC236}">
                    <a16:creationId xmlns:a16="http://schemas.microsoft.com/office/drawing/2014/main" id="{7765FC00-54C4-B140-A9A4-05007D5E98E0}"/>
                  </a:ext>
                </a:extLst>
              </p:cNvPr>
              <p:cNvSpPr/>
              <p:nvPr/>
            </p:nvSpPr>
            <p:spPr>
              <a:xfrm>
                <a:off x="3368074" y="3882537"/>
                <a:ext cx="215298" cy="215298"/>
              </a:xfrm>
              <a:custGeom>
                <a:avLst/>
                <a:gdLst/>
                <a:ahLst/>
                <a:cxnLst/>
                <a:rect l="l" t="t" r="r" b="b"/>
                <a:pathLst>
                  <a:path w="6764" h="6764" extrusionOk="0">
                    <a:moveTo>
                      <a:pt x="5335" y="346"/>
                    </a:moveTo>
                    <a:cubicBezTo>
                      <a:pt x="5930" y="346"/>
                      <a:pt x="6418" y="834"/>
                      <a:pt x="6418" y="1429"/>
                    </a:cubicBezTo>
                    <a:lnTo>
                      <a:pt x="6418" y="5335"/>
                    </a:lnTo>
                    <a:cubicBezTo>
                      <a:pt x="6418" y="5930"/>
                      <a:pt x="5930" y="6418"/>
                      <a:pt x="5335" y="6418"/>
                    </a:cubicBezTo>
                    <a:lnTo>
                      <a:pt x="1429" y="6418"/>
                    </a:lnTo>
                    <a:cubicBezTo>
                      <a:pt x="834" y="6418"/>
                      <a:pt x="346" y="5930"/>
                      <a:pt x="346" y="5335"/>
                    </a:cubicBezTo>
                    <a:lnTo>
                      <a:pt x="346" y="1429"/>
                    </a:lnTo>
                    <a:cubicBezTo>
                      <a:pt x="346" y="834"/>
                      <a:pt x="834" y="346"/>
                      <a:pt x="1429" y="346"/>
                    </a:cubicBezTo>
                    <a:close/>
                    <a:moveTo>
                      <a:pt x="1429" y="1"/>
                    </a:moveTo>
                    <a:cubicBezTo>
                      <a:pt x="644" y="1"/>
                      <a:pt x="1" y="644"/>
                      <a:pt x="1" y="1429"/>
                    </a:cubicBezTo>
                    <a:lnTo>
                      <a:pt x="1" y="5335"/>
                    </a:lnTo>
                    <a:cubicBezTo>
                      <a:pt x="1" y="6120"/>
                      <a:pt x="644" y="6763"/>
                      <a:pt x="1429" y="6763"/>
                    </a:cubicBezTo>
                    <a:lnTo>
                      <a:pt x="5335" y="6763"/>
                    </a:lnTo>
                    <a:cubicBezTo>
                      <a:pt x="6121" y="6763"/>
                      <a:pt x="6763" y="6120"/>
                      <a:pt x="6763" y="5335"/>
                    </a:cubicBezTo>
                    <a:lnTo>
                      <a:pt x="6763" y="1429"/>
                    </a:lnTo>
                    <a:cubicBezTo>
                      <a:pt x="6763" y="644"/>
                      <a:pt x="6121" y="1"/>
                      <a:pt x="533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rtlCol="0" anchor="ctr" anchorCtr="0">
                <a:noAutofit/>
              </a:bodyPr>
              <a:lstStyle/>
              <a:p>
                <a:pPr defTabSz="1219170" rtl="0">
                  <a:buClr>
                    <a:srgbClr val="000000"/>
                  </a:buClr>
                </a:pPr>
                <a:endParaRPr sz="1867" kern="0" dirty="0">
                  <a:solidFill>
                    <a:srgbClr val="062B82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Arial"/>
                  <a:sym typeface="Arial"/>
                </a:endParaRPr>
              </a:p>
            </p:txBody>
          </p:sp>
          <p:sp>
            <p:nvSpPr>
              <p:cNvPr id="8" name="Google Shape;15522;p82">
                <a:extLst>
                  <a:ext uri="{FF2B5EF4-FFF2-40B4-BE49-F238E27FC236}">
                    <a16:creationId xmlns:a16="http://schemas.microsoft.com/office/drawing/2014/main" id="{259F89D4-4EA6-4247-A995-6908CEB19151}"/>
                  </a:ext>
                </a:extLst>
              </p:cNvPr>
              <p:cNvSpPr/>
              <p:nvPr/>
            </p:nvSpPr>
            <p:spPr>
              <a:xfrm>
                <a:off x="3418143" y="3933656"/>
                <a:ext cx="114811" cy="112742"/>
              </a:xfrm>
              <a:custGeom>
                <a:avLst/>
                <a:gdLst/>
                <a:ahLst/>
                <a:cxnLst/>
                <a:rect l="l" t="t" r="r" b="b"/>
                <a:pathLst>
                  <a:path w="3607" h="3542" extrusionOk="0">
                    <a:moveTo>
                      <a:pt x="1822" y="0"/>
                    </a:moveTo>
                    <a:cubicBezTo>
                      <a:pt x="812" y="0"/>
                      <a:pt x="1" y="851"/>
                      <a:pt x="59" y="1859"/>
                    </a:cubicBezTo>
                    <a:cubicBezTo>
                      <a:pt x="95" y="2776"/>
                      <a:pt x="833" y="3502"/>
                      <a:pt x="1726" y="3538"/>
                    </a:cubicBezTo>
                    <a:cubicBezTo>
                      <a:pt x="1764" y="3541"/>
                      <a:pt x="1802" y="3542"/>
                      <a:pt x="1840" y="3542"/>
                    </a:cubicBezTo>
                    <a:cubicBezTo>
                      <a:pt x="2178" y="3542"/>
                      <a:pt x="2494" y="3447"/>
                      <a:pt x="2762" y="3276"/>
                    </a:cubicBezTo>
                    <a:cubicBezTo>
                      <a:pt x="2857" y="3217"/>
                      <a:pt x="2869" y="3086"/>
                      <a:pt x="2797" y="3014"/>
                    </a:cubicBezTo>
                    <a:cubicBezTo>
                      <a:pt x="2761" y="2978"/>
                      <a:pt x="2711" y="2964"/>
                      <a:pt x="2664" y="2964"/>
                    </a:cubicBezTo>
                    <a:cubicBezTo>
                      <a:pt x="2634" y="2964"/>
                      <a:pt x="2606" y="2969"/>
                      <a:pt x="2583" y="2979"/>
                    </a:cubicBezTo>
                    <a:cubicBezTo>
                      <a:pt x="2380" y="3096"/>
                      <a:pt x="2149" y="3185"/>
                      <a:pt x="1897" y="3185"/>
                    </a:cubicBezTo>
                    <a:cubicBezTo>
                      <a:pt x="1868" y="3185"/>
                      <a:pt x="1839" y="3183"/>
                      <a:pt x="1809" y="3181"/>
                    </a:cubicBezTo>
                    <a:cubicBezTo>
                      <a:pt x="1023" y="3169"/>
                      <a:pt x="380" y="2514"/>
                      <a:pt x="392" y="1716"/>
                    </a:cubicBezTo>
                    <a:cubicBezTo>
                      <a:pt x="426" y="948"/>
                      <a:pt x="1028" y="330"/>
                      <a:pt x="1792" y="330"/>
                    </a:cubicBezTo>
                    <a:cubicBezTo>
                      <a:pt x="1833" y="330"/>
                      <a:pt x="1874" y="332"/>
                      <a:pt x="1916" y="335"/>
                    </a:cubicBezTo>
                    <a:cubicBezTo>
                      <a:pt x="2619" y="371"/>
                      <a:pt x="3190" y="943"/>
                      <a:pt x="3250" y="1633"/>
                    </a:cubicBezTo>
                    <a:cubicBezTo>
                      <a:pt x="3285" y="1919"/>
                      <a:pt x="3214" y="2193"/>
                      <a:pt x="3095" y="2431"/>
                    </a:cubicBezTo>
                    <a:cubicBezTo>
                      <a:pt x="3059" y="2490"/>
                      <a:pt x="3059" y="2574"/>
                      <a:pt x="3119" y="2633"/>
                    </a:cubicBezTo>
                    <a:cubicBezTo>
                      <a:pt x="3149" y="2663"/>
                      <a:pt x="3191" y="2678"/>
                      <a:pt x="3234" y="2678"/>
                    </a:cubicBezTo>
                    <a:cubicBezTo>
                      <a:pt x="3295" y="2678"/>
                      <a:pt x="3358" y="2648"/>
                      <a:pt x="3393" y="2586"/>
                    </a:cubicBezTo>
                    <a:cubicBezTo>
                      <a:pt x="3536" y="2324"/>
                      <a:pt x="3607" y="2014"/>
                      <a:pt x="3583" y="1669"/>
                    </a:cubicBezTo>
                    <a:cubicBezTo>
                      <a:pt x="3536" y="764"/>
                      <a:pt x="2797" y="50"/>
                      <a:pt x="1904" y="2"/>
                    </a:cubicBezTo>
                    <a:cubicBezTo>
                      <a:pt x="1877" y="1"/>
                      <a:pt x="1849" y="0"/>
                      <a:pt x="182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rtlCol="0" anchor="ctr" anchorCtr="0">
                <a:noAutofit/>
              </a:bodyPr>
              <a:lstStyle/>
              <a:p>
                <a:pPr defTabSz="1219170" rtl="0">
                  <a:buClr>
                    <a:srgbClr val="000000"/>
                  </a:buClr>
                </a:pPr>
                <a:endParaRPr sz="1867" kern="0" dirty="0">
                  <a:solidFill>
                    <a:srgbClr val="062B82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Arial"/>
                  <a:sym typeface="Arial"/>
                </a:endParaRPr>
              </a:p>
            </p:txBody>
          </p:sp>
          <p:sp>
            <p:nvSpPr>
              <p:cNvPr id="9" name="Google Shape;15523;p82">
                <a:extLst>
                  <a:ext uri="{FF2B5EF4-FFF2-40B4-BE49-F238E27FC236}">
                    <a16:creationId xmlns:a16="http://schemas.microsoft.com/office/drawing/2014/main" id="{9B2B8227-D865-C141-895B-C3788796D346}"/>
                  </a:ext>
                </a:extLst>
              </p:cNvPr>
              <p:cNvSpPr/>
              <p:nvPr/>
            </p:nvSpPr>
            <p:spPr>
              <a:xfrm>
                <a:off x="3519298" y="3910197"/>
                <a:ext cx="29570" cy="29220"/>
              </a:xfrm>
              <a:custGeom>
                <a:avLst/>
                <a:gdLst/>
                <a:ahLst/>
                <a:cxnLst/>
                <a:rect l="l" t="t" r="r" b="b"/>
                <a:pathLst>
                  <a:path w="929" h="918" extrusionOk="0">
                    <a:moveTo>
                      <a:pt x="465" y="1"/>
                    </a:moveTo>
                    <a:cubicBezTo>
                      <a:pt x="203" y="1"/>
                      <a:pt x="0" y="203"/>
                      <a:pt x="0" y="453"/>
                    </a:cubicBezTo>
                    <a:cubicBezTo>
                      <a:pt x="0" y="715"/>
                      <a:pt x="203" y="918"/>
                      <a:pt x="465" y="918"/>
                    </a:cubicBezTo>
                    <a:cubicBezTo>
                      <a:pt x="715" y="918"/>
                      <a:pt x="929" y="715"/>
                      <a:pt x="929" y="453"/>
                    </a:cubicBezTo>
                    <a:cubicBezTo>
                      <a:pt x="929" y="203"/>
                      <a:pt x="715" y="1"/>
                      <a:pt x="46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rtlCol="0" anchor="ctr" anchorCtr="0">
                <a:noAutofit/>
              </a:bodyPr>
              <a:lstStyle/>
              <a:p>
                <a:pPr defTabSz="1219170" rtl="0">
                  <a:buClr>
                    <a:srgbClr val="000000"/>
                  </a:buClr>
                </a:pPr>
                <a:endParaRPr sz="1867" kern="0" dirty="0">
                  <a:solidFill>
                    <a:srgbClr val="062B82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Arial"/>
                  <a:sym typeface="Arial"/>
                </a:endParaRPr>
              </a:p>
            </p:txBody>
          </p:sp>
        </p:grpSp>
        <p:grpSp>
          <p:nvGrpSpPr>
            <p:cNvPr id="10" name="Google Shape;15537;p82">
              <a:extLst>
                <a:ext uri="{FF2B5EF4-FFF2-40B4-BE49-F238E27FC236}">
                  <a16:creationId xmlns:a16="http://schemas.microsoft.com/office/drawing/2014/main" id="{6B86DD32-920B-0147-B013-8D71976E26DC}"/>
                </a:ext>
              </a:extLst>
            </p:cNvPr>
            <p:cNvGrpSpPr/>
            <p:nvPr/>
          </p:nvGrpSpPr>
          <p:grpSpPr>
            <a:xfrm>
              <a:off x="9989720" y="5279668"/>
              <a:ext cx="311358" cy="311044"/>
              <a:chOff x="4201447" y="3817349"/>
              <a:chExt cx="346024" cy="345674"/>
            </a:xfrm>
            <a:solidFill>
              <a:srgbClr val="062B82"/>
            </a:solidFill>
          </p:grpSpPr>
          <p:sp>
            <p:nvSpPr>
              <p:cNvPr id="11" name="Google Shape;15538;p82">
                <a:extLst>
                  <a:ext uri="{FF2B5EF4-FFF2-40B4-BE49-F238E27FC236}">
                    <a16:creationId xmlns:a16="http://schemas.microsoft.com/office/drawing/2014/main" id="{A80F403D-9739-AD43-B423-607581DB107C}"/>
                  </a:ext>
                </a:extLst>
              </p:cNvPr>
              <p:cNvSpPr/>
              <p:nvPr/>
            </p:nvSpPr>
            <p:spPr>
              <a:xfrm>
                <a:off x="4201447" y="3817349"/>
                <a:ext cx="346024" cy="345674"/>
              </a:xfrm>
              <a:custGeom>
                <a:avLst/>
                <a:gdLst/>
                <a:ahLst/>
                <a:cxnLst/>
                <a:rect l="l" t="t" r="r" b="b"/>
                <a:pathLst>
                  <a:path w="10871" h="10860" extrusionOk="0">
                    <a:moveTo>
                      <a:pt x="5430" y="334"/>
                    </a:moveTo>
                    <a:cubicBezTo>
                      <a:pt x="8252" y="334"/>
                      <a:pt x="10526" y="2608"/>
                      <a:pt x="10526" y="5430"/>
                    </a:cubicBezTo>
                    <a:cubicBezTo>
                      <a:pt x="10526" y="8240"/>
                      <a:pt x="8252" y="10514"/>
                      <a:pt x="5430" y="10514"/>
                    </a:cubicBezTo>
                    <a:cubicBezTo>
                      <a:pt x="2620" y="10514"/>
                      <a:pt x="346" y="8240"/>
                      <a:pt x="346" y="5430"/>
                    </a:cubicBezTo>
                    <a:cubicBezTo>
                      <a:pt x="346" y="2608"/>
                      <a:pt x="2620" y="334"/>
                      <a:pt x="5430" y="334"/>
                    </a:cubicBezTo>
                    <a:close/>
                    <a:moveTo>
                      <a:pt x="5430" y="1"/>
                    </a:moveTo>
                    <a:cubicBezTo>
                      <a:pt x="3989" y="1"/>
                      <a:pt x="2620" y="560"/>
                      <a:pt x="1596" y="1584"/>
                    </a:cubicBezTo>
                    <a:cubicBezTo>
                      <a:pt x="572" y="2620"/>
                      <a:pt x="1" y="3989"/>
                      <a:pt x="1" y="5430"/>
                    </a:cubicBezTo>
                    <a:cubicBezTo>
                      <a:pt x="1" y="6871"/>
                      <a:pt x="572" y="8240"/>
                      <a:pt x="1596" y="9264"/>
                    </a:cubicBezTo>
                    <a:cubicBezTo>
                      <a:pt x="2620" y="10300"/>
                      <a:pt x="3989" y="10859"/>
                      <a:pt x="5430" y="10859"/>
                    </a:cubicBezTo>
                    <a:cubicBezTo>
                      <a:pt x="6882" y="10859"/>
                      <a:pt x="8252" y="10300"/>
                      <a:pt x="9276" y="9264"/>
                    </a:cubicBezTo>
                    <a:cubicBezTo>
                      <a:pt x="10299" y="8240"/>
                      <a:pt x="10871" y="6871"/>
                      <a:pt x="10871" y="5430"/>
                    </a:cubicBezTo>
                    <a:cubicBezTo>
                      <a:pt x="10871" y="3989"/>
                      <a:pt x="10299" y="2620"/>
                      <a:pt x="9276" y="1584"/>
                    </a:cubicBezTo>
                    <a:cubicBezTo>
                      <a:pt x="8252" y="560"/>
                      <a:pt x="6882" y="1"/>
                      <a:pt x="543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rtlCol="0" anchor="ctr" anchorCtr="0">
                <a:noAutofit/>
              </a:bodyPr>
              <a:lstStyle/>
              <a:p>
                <a:pPr defTabSz="1219170" rtl="0">
                  <a:buClr>
                    <a:srgbClr val="000000"/>
                  </a:buClr>
                </a:pPr>
                <a:endParaRPr sz="1867" kern="0" dirty="0">
                  <a:solidFill>
                    <a:srgbClr val="062B82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Arial"/>
                  <a:sym typeface="Arial"/>
                </a:endParaRPr>
              </a:p>
            </p:txBody>
          </p:sp>
          <p:sp>
            <p:nvSpPr>
              <p:cNvPr id="12" name="Google Shape;15539;p82">
                <a:extLst>
                  <a:ext uri="{FF2B5EF4-FFF2-40B4-BE49-F238E27FC236}">
                    <a16:creationId xmlns:a16="http://schemas.microsoft.com/office/drawing/2014/main" id="{027A50FC-6C3A-6149-B5B9-F48E3CC1B19F}"/>
                  </a:ext>
                </a:extLst>
              </p:cNvPr>
              <p:cNvSpPr/>
              <p:nvPr/>
            </p:nvSpPr>
            <p:spPr>
              <a:xfrm>
                <a:off x="4271569" y="3904531"/>
                <a:ext cx="227394" cy="185728"/>
              </a:xfrm>
              <a:custGeom>
                <a:avLst/>
                <a:gdLst/>
                <a:ahLst/>
                <a:cxnLst/>
                <a:rect l="l" t="t" r="r" b="b"/>
                <a:pathLst>
                  <a:path w="7144" h="5835" extrusionOk="0">
                    <a:moveTo>
                      <a:pt x="4620" y="0"/>
                    </a:moveTo>
                    <a:cubicBezTo>
                      <a:pt x="3727" y="0"/>
                      <a:pt x="2977" y="691"/>
                      <a:pt x="2905" y="1572"/>
                    </a:cubicBezTo>
                    <a:cubicBezTo>
                      <a:pt x="2727" y="1548"/>
                      <a:pt x="2358" y="1441"/>
                      <a:pt x="2262" y="1405"/>
                    </a:cubicBezTo>
                    <a:cubicBezTo>
                      <a:pt x="1643" y="1203"/>
                      <a:pt x="1072" y="810"/>
                      <a:pt x="631" y="322"/>
                    </a:cubicBezTo>
                    <a:cubicBezTo>
                      <a:pt x="596" y="298"/>
                      <a:pt x="572" y="274"/>
                      <a:pt x="524" y="262"/>
                    </a:cubicBezTo>
                    <a:cubicBezTo>
                      <a:pt x="517" y="261"/>
                      <a:pt x="509" y="260"/>
                      <a:pt x="501" y="260"/>
                    </a:cubicBezTo>
                    <a:cubicBezTo>
                      <a:pt x="436" y="260"/>
                      <a:pt x="367" y="304"/>
                      <a:pt x="346" y="357"/>
                    </a:cubicBezTo>
                    <a:cubicBezTo>
                      <a:pt x="238" y="572"/>
                      <a:pt x="179" y="810"/>
                      <a:pt x="179" y="1048"/>
                    </a:cubicBezTo>
                    <a:cubicBezTo>
                      <a:pt x="179" y="1393"/>
                      <a:pt x="286" y="1727"/>
                      <a:pt x="476" y="1977"/>
                    </a:cubicBezTo>
                    <a:cubicBezTo>
                      <a:pt x="466" y="1975"/>
                      <a:pt x="456" y="1974"/>
                      <a:pt x="446" y="1974"/>
                    </a:cubicBezTo>
                    <a:cubicBezTo>
                      <a:pt x="397" y="1974"/>
                      <a:pt x="349" y="1997"/>
                      <a:pt x="310" y="2036"/>
                    </a:cubicBezTo>
                    <a:cubicBezTo>
                      <a:pt x="286" y="2060"/>
                      <a:pt x="286" y="2108"/>
                      <a:pt x="274" y="2143"/>
                    </a:cubicBezTo>
                    <a:lnTo>
                      <a:pt x="274" y="2203"/>
                    </a:lnTo>
                    <a:cubicBezTo>
                      <a:pt x="274" y="2655"/>
                      <a:pt x="476" y="3072"/>
                      <a:pt x="822" y="3358"/>
                    </a:cubicBezTo>
                    <a:cubicBezTo>
                      <a:pt x="786" y="3370"/>
                      <a:pt x="774" y="3405"/>
                      <a:pt x="762" y="3417"/>
                    </a:cubicBezTo>
                    <a:cubicBezTo>
                      <a:pt x="750" y="3465"/>
                      <a:pt x="727" y="3513"/>
                      <a:pt x="750" y="3548"/>
                    </a:cubicBezTo>
                    <a:cubicBezTo>
                      <a:pt x="893" y="4024"/>
                      <a:pt x="1262" y="4405"/>
                      <a:pt x="1727" y="4548"/>
                    </a:cubicBezTo>
                    <a:cubicBezTo>
                      <a:pt x="1310" y="4798"/>
                      <a:pt x="834" y="4941"/>
                      <a:pt x="334" y="4941"/>
                    </a:cubicBezTo>
                    <a:lnTo>
                      <a:pt x="191" y="4941"/>
                    </a:lnTo>
                    <a:cubicBezTo>
                      <a:pt x="107" y="4941"/>
                      <a:pt x="36" y="5001"/>
                      <a:pt x="12" y="5084"/>
                    </a:cubicBezTo>
                    <a:cubicBezTo>
                      <a:pt x="0" y="5156"/>
                      <a:pt x="48" y="5239"/>
                      <a:pt x="107" y="5263"/>
                    </a:cubicBezTo>
                    <a:cubicBezTo>
                      <a:pt x="727" y="5632"/>
                      <a:pt x="1465" y="5834"/>
                      <a:pt x="2191" y="5834"/>
                    </a:cubicBezTo>
                    <a:cubicBezTo>
                      <a:pt x="3072" y="5834"/>
                      <a:pt x="3905" y="5560"/>
                      <a:pt x="4596" y="5060"/>
                    </a:cubicBezTo>
                    <a:cubicBezTo>
                      <a:pt x="4691" y="5001"/>
                      <a:pt x="4691" y="4858"/>
                      <a:pt x="4620" y="4786"/>
                    </a:cubicBezTo>
                    <a:cubicBezTo>
                      <a:pt x="4587" y="4754"/>
                      <a:pt x="4544" y="4735"/>
                      <a:pt x="4499" y="4735"/>
                    </a:cubicBezTo>
                    <a:cubicBezTo>
                      <a:pt x="4463" y="4735"/>
                      <a:pt x="4426" y="4748"/>
                      <a:pt x="4394" y="4775"/>
                    </a:cubicBezTo>
                    <a:cubicBezTo>
                      <a:pt x="3763" y="5215"/>
                      <a:pt x="3013" y="5489"/>
                      <a:pt x="2191" y="5489"/>
                    </a:cubicBezTo>
                    <a:cubicBezTo>
                      <a:pt x="1727" y="5489"/>
                      <a:pt x="1262" y="5394"/>
                      <a:pt x="846" y="5239"/>
                    </a:cubicBezTo>
                    <a:cubicBezTo>
                      <a:pt x="1369" y="5144"/>
                      <a:pt x="1846" y="4917"/>
                      <a:pt x="2262" y="4584"/>
                    </a:cubicBezTo>
                    <a:cubicBezTo>
                      <a:pt x="2310" y="4536"/>
                      <a:pt x="2334" y="4477"/>
                      <a:pt x="2322" y="4417"/>
                    </a:cubicBezTo>
                    <a:cubicBezTo>
                      <a:pt x="2310" y="4346"/>
                      <a:pt x="2239" y="4286"/>
                      <a:pt x="2155" y="4286"/>
                    </a:cubicBezTo>
                    <a:cubicBezTo>
                      <a:pt x="1739" y="4263"/>
                      <a:pt x="1369" y="4048"/>
                      <a:pt x="1167" y="3691"/>
                    </a:cubicBezTo>
                    <a:cubicBezTo>
                      <a:pt x="1250" y="3691"/>
                      <a:pt x="1358" y="3667"/>
                      <a:pt x="1441" y="3643"/>
                    </a:cubicBezTo>
                    <a:cubicBezTo>
                      <a:pt x="1524" y="3632"/>
                      <a:pt x="1584" y="3572"/>
                      <a:pt x="1584" y="3489"/>
                    </a:cubicBezTo>
                    <a:cubicBezTo>
                      <a:pt x="1596" y="3405"/>
                      <a:pt x="1536" y="3334"/>
                      <a:pt x="1441" y="3298"/>
                    </a:cubicBezTo>
                    <a:cubicBezTo>
                      <a:pt x="1000" y="3191"/>
                      <a:pt x="667" y="2822"/>
                      <a:pt x="596" y="2381"/>
                    </a:cubicBezTo>
                    <a:lnTo>
                      <a:pt x="596" y="2381"/>
                    </a:lnTo>
                    <a:cubicBezTo>
                      <a:pt x="727" y="2405"/>
                      <a:pt x="869" y="2417"/>
                      <a:pt x="1000" y="2417"/>
                    </a:cubicBezTo>
                    <a:cubicBezTo>
                      <a:pt x="1084" y="2417"/>
                      <a:pt x="1143" y="2358"/>
                      <a:pt x="1167" y="2274"/>
                    </a:cubicBezTo>
                    <a:cubicBezTo>
                      <a:pt x="1179" y="2203"/>
                      <a:pt x="1131" y="2143"/>
                      <a:pt x="1072" y="2108"/>
                    </a:cubicBezTo>
                    <a:cubicBezTo>
                      <a:pt x="703" y="1881"/>
                      <a:pt x="476" y="1488"/>
                      <a:pt x="476" y="1048"/>
                    </a:cubicBezTo>
                    <a:cubicBezTo>
                      <a:pt x="476" y="953"/>
                      <a:pt x="488" y="846"/>
                      <a:pt x="524" y="738"/>
                    </a:cubicBezTo>
                    <a:cubicBezTo>
                      <a:pt x="965" y="1191"/>
                      <a:pt x="1524" y="1524"/>
                      <a:pt x="2120" y="1727"/>
                    </a:cubicBezTo>
                    <a:cubicBezTo>
                      <a:pt x="2120" y="1727"/>
                      <a:pt x="2715" y="1905"/>
                      <a:pt x="2929" y="1917"/>
                    </a:cubicBezTo>
                    <a:lnTo>
                      <a:pt x="3024" y="1917"/>
                    </a:lnTo>
                    <a:cubicBezTo>
                      <a:pt x="3096" y="1917"/>
                      <a:pt x="3167" y="1869"/>
                      <a:pt x="3191" y="1798"/>
                    </a:cubicBezTo>
                    <a:cubicBezTo>
                      <a:pt x="3203" y="1786"/>
                      <a:pt x="3203" y="1750"/>
                      <a:pt x="3203" y="1738"/>
                    </a:cubicBezTo>
                    <a:lnTo>
                      <a:pt x="3203" y="1703"/>
                    </a:lnTo>
                    <a:cubicBezTo>
                      <a:pt x="3203" y="953"/>
                      <a:pt x="3810" y="334"/>
                      <a:pt x="4572" y="334"/>
                    </a:cubicBezTo>
                    <a:cubicBezTo>
                      <a:pt x="4941" y="334"/>
                      <a:pt x="5287" y="488"/>
                      <a:pt x="5549" y="750"/>
                    </a:cubicBezTo>
                    <a:cubicBezTo>
                      <a:pt x="5585" y="787"/>
                      <a:pt x="5621" y="802"/>
                      <a:pt x="5663" y="802"/>
                    </a:cubicBezTo>
                    <a:cubicBezTo>
                      <a:pt x="5676" y="802"/>
                      <a:pt x="5689" y="801"/>
                      <a:pt x="5703" y="798"/>
                    </a:cubicBezTo>
                    <a:cubicBezTo>
                      <a:pt x="5882" y="762"/>
                      <a:pt x="6049" y="738"/>
                      <a:pt x="6203" y="679"/>
                    </a:cubicBezTo>
                    <a:lnTo>
                      <a:pt x="6203" y="679"/>
                    </a:lnTo>
                    <a:cubicBezTo>
                      <a:pt x="6120" y="762"/>
                      <a:pt x="6013" y="857"/>
                      <a:pt x="5894" y="917"/>
                    </a:cubicBezTo>
                    <a:cubicBezTo>
                      <a:pt x="5822" y="965"/>
                      <a:pt x="5787" y="1048"/>
                      <a:pt x="5822" y="1143"/>
                    </a:cubicBezTo>
                    <a:cubicBezTo>
                      <a:pt x="5846" y="1203"/>
                      <a:pt x="5930" y="1250"/>
                      <a:pt x="6001" y="1250"/>
                    </a:cubicBezTo>
                    <a:cubicBezTo>
                      <a:pt x="6144" y="1227"/>
                      <a:pt x="6287" y="1215"/>
                      <a:pt x="6418" y="1167"/>
                    </a:cubicBezTo>
                    <a:lnTo>
                      <a:pt x="6418" y="1167"/>
                    </a:lnTo>
                    <a:cubicBezTo>
                      <a:pt x="6299" y="1286"/>
                      <a:pt x="6168" y="1405"/>
                      <a:pt x="6013" y="1512"/>
                    </a:cubicBezTo>
                    <a:cubicBezTo>
                      <a:pt x="5965" y="1548"/>
                      <a:pt x="5941" y="1608"/>
                      <a:pt x="5941" y="1655"/>
                    </a:cubicBezTo>
                    <a:lnTo>
                      <a:pt x="5941" y="1679"/>
                    </a:lnTo>
                    <a:lnTo>
                      <a:pt x="5941" y="1703"/>
                    </a:lnTo>
                    <a:lnTo>
                      <a:pt x="5941" y="1727"/>
                    </a:lnTo>
                    <a:cubicBezTo>
                      <a:pt x="5941" y="2691"/>
                      <a:pt x="5572" y="3572"/>
                      <a:pt x="4977" y="4227"/>
                    </a:cubicBezTo>
                    <a:cubicBezTo>
                      <a:pt x="4918" y="4298"/>
                      <a:pt x="4918" y="4405"/>
                      <a:pt x="4977" y="4465"/>
                    </a:cubicBezTo>
                    <a:cubicBezTo>
                      <a:pt x="5011" y="4499"/>
                      <a:pt x="5053" y="4514"/>
                      <a:pt x="5096" y="4514"/>
                    </a:cubicBezTo>
                    <a:cubicBezTo>
                      <a:pt x="5143" y="4514"/>
                      <a:pt x="5190" y="4496"/>
                      <a:pt x="5227" y="4465"/>
                    </a:cubicBezTo>
                    <a:cubicBezTo>
                      <a:pt x="5894" y="3715"/>
                      <a:pt x="6263" y="2762"/>
                      <a:pt x="6287" y="1750"/>
                    </a:cubicBezTo>
                    <a:cubicBezTo>
                      <a:pt x="6596" y="1524"/>
                      <a:pt x="6846" y="1250"/>
                      <a:pt x="7061" y="917"/>
                    </a:cubicBezTo>
                    <a:cubicBezTo>
                      <a:pt x="7144" y="857"/>
                      <a:pt x="7132" y="750"/>
                      <a:pt x="7061" y="715"/>
                    </a:cubicBezTo>
                    <a:cubicBezTo>
                      <a:pt x="7029" y="683"/>
                      <a:pt x="6987" y="667"/>
                      <a:pt x="6937" y="667"/>
                    </a:cubicBezTo>
                    <a:cubicBezTo>
                      <a:pt x="6912" y="667"/>
                      <a:pt x="6886" y="671"/>
                      <a:pt x="6858" y="679"/>
                    </a:cubicBezTo>
                    <a:cubicBezTo>
                      <a:pt x="6775" y="726"/>
                      <a:pt x="6680" y="750"/>
                      <a:pt x="6596" y="786"/>
                    </a:cubicBezTo>
                    <a:cubicBezTo>
                      <a:pt x="6680" y="667"/>
                      <a:pt x="6763" y="512"/>
                      <a:pt x="6823" y="369"/>
                    </a:cubicBezTo>
                    <a:cubicBezTo>
                      <a:pt x="6834" y="310"/>
                      <a:pt x="6834" y="238"/>
                      <a:pt x="6787" y="191"/>
                    </a:cubicBezTo>
                    <a:cubicBezTo>
                      <a:pt x="6750" y="153"/>
                      <a:pt x="6703" y="135"/>
                      <a:pt x="6659" y="135"/>
                    </a:cubicBezTo>
                    <a:cubicBezTo>
                      <a:pt x="6632" y="135"/>
                      <a:pt x="6607" y="142"/>
                      <a:pt x="6584" y="155"/>
                    </a:cubicBezTo>
                    <a:cubicBezTo>
                      <a:pt x="6322" y="310"/>
                      <a:pt x="6061" y="393"/>
                      <a:pt x="5775" y="441"/>
                    </a:cubicBezTo>
                    <a:cubicBezTo>
                      <a:pt x="5465" y="143"/>
                      <a:pt x="5048" y="0"/>
                      <a:pt x="462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rtlCol="0" anchor="ctr" anchorCtr="0">
                <a:noAutofit/>
              </a:bodyPr>
              <a:lstStyle/>
              <a:p>
                <a:pPr defTabSz="1219170" rtl="0">
                  <a:buClr>
                    <a:srgbClr val="000000"/>
                  </a:buClr>
                </a:pPr>
                <a:endParaRPr sz="1867" kern="0" dirty="0">
                  <a:solidFill>
                    <a:srgbClr val="062B82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5544;p82">
              <a:extLst>
                <a:ext uri="{FF2B5EF4-FFF2-40B4-BE49-F238E27FC236}">
                  <a16:creationId xmlns:a16="http://schemas.microsoft.com/office/drawing/2014/main" id="{A12DE370-3EC2-3944-A07E-B539A9E83AFF}"/>
                </a:ext>
              </a:extLst>
            </p:cNvPr>
            <p:cNvGrpSpPr/>
            <p:nvPr/>
          </p:nvGrpSpPr>
          <p:grpSpPr>
            <a:xfrm>
              <a:off x="10331040" y="5279668"/>
              <a:ext cx="311015" cy="311044"/>
              <a:chOff x="5549846" y="3817349"/>
              <a:chExt cx="345641" cy="345674"/>
            </a:xfrm>
            <a:solidFill>
              <a:srgbClr val="062B82"/>
            </a:solidFill>
          </p:grpSpPr>
          <p:sp>
            <p:nvSpPr>
              <p:cNvPr id="14" name="Google Shape;15545;p82">
                <a:extLst>
                  <a:ext uri="{FF2B5EF4-FFF2-40B4-BE49-F238E27FC236}">
                    <a16:creationId xmlns:a16="http://schemas.microsoft.com/office/drawing/2014/main" id="{BDCDD1B9-DE66-DD4E-A2E5-1BCD85E25BDF}"/>
                  </a:ext>
                </a:extLst>
              </p:cNvPr>
              <p:cNvSpPr/>
              <p:nvPr/>
            </p:nvSpPr>
            <p:spPr>
              <a:xfrm>
                <a:off x="5549846" y="3817349"/>
                <a:ext cx="345641" cy="345674"/>
              </a:xfrm>
              <a:custGeom>
                <a:avLst/>
                <a:gdLst/>
                <a:ahLst/>
                <a:cxnLst/>
                <a:rect l="l" t="t" r="r" b="b"/>
                <a:pathLst>
                  <a:path w="10859" h="10860" extrusionOk="0">
                    <a:moveTo>
                      <a:pt x="5429" y="334"/>
                    </a:moveTo>
                    <a:cubicBezTo>
                      <a:pt x="8239" y="334"/>
                      <a:pt x="10513" y="2608"/>
                      <a:pt x="10513" y="5430"/>
                    </a:cubicBezTo>
                    <a:cubicBezTo>
                      <a:pt x="10513" y="8240"/>
                      <a:pt x="8227" y="10514"/>
                      <a:pt x="5429" y="10514"/>
                    </a:cubicBezTo>
                    <a:cubicBezTo>
                      <a:pt x="2619" y="10514"/>
                      <a:pt x="333" y="8240"/>
                      <a:pt x="333" y="5430"/>
                    </a:cubicBezTo>
                    <a:cubicBezTo>
                      <a:pt x="333" y="2608"/>
                      <a:pt x="2619" y="334"/>
                      <a:pt x="5429" y="334"/>
                    </a:cubicBezTo>
                    <a:close/>
                    <a:moveTo>
                      <a:pt x="5429" y="1"/>
                    </a:moveTo>
                    <a:cubicBezTo>
                      <a:pt x="3989" y="1"/>
                      <a:pt x="2619" y="560"/>
                      <a:pt x="1584" y="1584"/>
                    </a:cubicBezTo>
                    <a:cubicBezTo>
                      <a:pt x="560" y="2620"/>
                      <a:pt x="0" y="3989"/>
                      <a:pt x="0" y="5430"/>
                    </a:cubicBezTo>
                    <a:cubicBezTo>
                      <a:pt x="0" y="6871"/>
                      <a:pt x="560" y="8240"/>
                      <a:pt x="1584" y="9264"/>
                    </a:cubicBezTo>
                    <a:cubicBezTo>
                      <a:pt x="2619" y="10300"/>
                      <a:pt x="3989" y="10859"/>
                      <a:pt x="5429" y="10859"/>
                    </a:cubicBezTo>
                    <a:cubicBezTo>
                      <a:pt x="6870" y="10859"/>
                      <a:pt x="8239" y="10300"/>
                      <a:pt x="9263" y="9264"/>
                    </a:cubicBezTo>
                    <a:cubicBezTo>
                      <a:pt x="10299" y="8240"/>
                      <a:pt x="10859" y="6871"/>
                      <a:pt x="10859" y="5430"/>
                    </a:cubicBezTo>
                    <a:cubicBezTo>
                      <a:pt x="10859" y="3989"/>
                      <a:pt x="10299" y="2620"/>
                      <a:pt x="9263" y="1584"/>
                    </a:cubicBezTo>
                    <a:cubicBezTo>
                      <a:pt x="8239" y="560"/>
                      <a:pt x="6870" y="1"/>
                      <a:pt x="542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rtlCol="0" anchor="ctr" anchorCtr="0">
                <a:noAutofit/>
              </a:bodyPr>
              <a:lstStyle/>
              <a:p>
                <a:pPr defTabSz="1219170" rtl="0">
                  <a:buClr>
                    <a:srgbClr val="000000"/>
                  </a:buClr>
                </a:pPr>
                <a:endParaRPr sz="1867" kern="0" dirty="0">
                  <a:solidFill>
                    <a:srgbClr val="062B82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Arial"/>
                  <a:sym typeface="Arial"/>
                </a:endParaRPr>
              </a:p>
            </p:txBody>
          </p:sp>
          <p:sp>
            <p:nvSpPr>
              <p:cNvPr id="15" name="Google Shape;15546;p82">
                <a:extLst>
                  <a:ext uri="{FF2B5EF4-FFF2-40B4-BE49-F238E27FC236}">
                    <a16:creationId xmlns:a16="http://schemas.microsoft.com/office/drawing/2014/main" id="{7BF0E975-9CDC-BD4D-9AA1-983010D3FE05}"/>
                  </a:ext>
                </a:extLst>
              </p:cNvPr>
              <p:cNvSpPr/>
              <p:nvPr/>
            </p:nvSpPr>
            <p:spPr>
              <a:xfrm>
                <a:off x="5590763" y="3890208"/>
                <a:ext cx="262661" cy="200052"/>
              </a:xfrm>
              <a:custGeom>
                <a:avLst/>
                <a:gdLst/>
                <a:ahLst/>
                <a:cxnLst/>
                <a:rect l="l" t="t" r="r" b="b"/>
                <a:pathLst>
                  <a:path w="8252" h="6285" extrusionOk="0">
                    <a:moveTo>
                      <a:pt x="4123" y="1"/>
                    </a:moveTo>
                    <a:cubicBezTo>
                      <a:pt x="3010" y="1"/>
                      <a:pt x="1900" y="63"/>
                      <a:pt x="799" y="188"/>
                    </a:cubicBezTo>
                    <a:cubicBezTo>
                      <a:pt x="513" y="224"/>
                      <a:pt x="287" y="450"/>
                      <a:pt x="239" y="712"/>
                    </a:cubicBezTo>
                    <a:cubicBezTo>
                      <a:pt x="1" y="2319"/>
                      <a:pt x="1" y="3963"/>
                      <a:pt x="239" y="5570"/>
                    </a:cubicBezTo>
                    <a:cubicBezTo>
                      <a:pt x="287" y="5844"/>
                      <a:pt x="513" y="6058"/>
                      <a:pt x="799" y="6082"/>
                    </a:cubicBezTo>
                    <a:cubicBezTo>
                      <a:pt x="1894" y="6201"/>
                      <a:pt x="3013" y="6284"/>
                      <a:pt x="4132" y="6284"/>
                    </a:cubicBezTo>
                    <a:cubicBezTo>
                      <a:pt x="4609" y="6284"/>
                      <a:pt x="5085" y="6260"/>
                      <a:pt x="5561" y="6249"/>
                    </a:cubicBezTo>
                    <a:cubicBezTo>
                      <a:pt x="5644" y="6249"/>
                      <a:pt x="5716" y="6177"/>
                      <a:pt x="5716" y="6070"/>
                    </a:cubicBezTo>
                    <a:cubicBezTo>
                      <a:pt x="5716" y="5963"/>
                      <a:pt x="5633" y="5891"/>
                      <a:pt x="5537" y="5891"/>
                    </a:cubicBezTo>
                    <a:cubicBezTo>
                      <a:pt x="5051" y="5914"/>
                      <a:pt x="4564" y="5925"/>
                      <a:pt x="4076" y="5925"/>
                    </a:cubicBezTo>
                    <a:cubicBezTo>
                      <a:pt x="2998" y="5925"/>
                      <a:pt x="1916" y="5868"/>
                      <a:pt x="834" y="5737"/>
                    </a:cubicBezTo>
                    <a:cubicBezTo>
                      <a:pt x="715" y="5725"/>
                      <a:pt x="620" y="5641"/>
                      <a:pt x="596" y="5498"/>
                    </a:cubicBezTo>
                    <a:cubicBezTo>
                      <a:pt x="382" y="3927"/>
                      <a:pt x="382" y="2319"/>
                      <a:pt x="596" y="736"/>
                    </a:cubicBezTo>
                    <a:cubicBezTo>
                      <a:pt x="620" y="617"/>
                      <a:pt x="715" y="522"/>
                      <a:pt x="834" y="498"/>
                    </a:cubicBezTo>
                    <a:cubicBezTo>
                      <a:pt x="1942" y="379"/>
                      <a:pt x="3037" y="319"/>
                      <a:pt x="4144" y="319"/>
                    </a:cubicBezTo>
                    <a:cubicBezTo>
                      <a:pt x="5240" y="319"/>
                      <a:pt x="6347" y="379"/>
                      <a:pt x="7442" y="498"/>
                    </a:cubicBezTo>
                    <a:cubicBezTo>
                      <a:pt x="7561" y="522"/>
                      <a:pt x="7669" y="605"/>
                      <a:pt x="7680" y="736"/>
                    </a:cubicBezTo>
                    <a:cubicBezTo>
                      <a:pt x="7907" y="2319"/>
                      <a:pt x="7907" y="3927"/>
                      <a:pt x="7680" y="5498"/>
                    </a:cubicBezTo>
                    <a:cubicBezTo>
                      <a:pt x="7669" y="5617"/>
                      <a:pt x="7561" y="5725"/>
                      <a:pt x="7442" y="5737"/>
                    </a:cubicBezTo>
                    <a:cubicBezTo>
                      <a:pt x="7085" y="5784"/>
                      <a:pt x="6752" y="5820"/>
                      <a:pt x="6395" y="5844"/>
                    </a:cubicBezTo>
                    <a:cubicBezTo>
                      <a:pt x="6299" y="5844"/>
                      <a:pt x="6228" y="5927"/>
                      <a:pt x="6228" y="6010"/>
                    </a:cubicBezTo>
                    <a:cubicBezTo>
                      <a:pt x="6228" y="6110"/>
                      <a:pt x="6299" y="6178"/>
                      <a:pt x="6386" y="6178"/>
                    </a:cubicBezTo>
                    <a:cubicBezTo>
                      <a:pt x="6393" y="6178"/>
                      <a:pt x="6399" y="6178"/>
                      <a:pt x="6406" y="6177"/>
                    </a:cubicBezTo>
                    <a:cubicBezTo>
                      <a:pt x="6764" y="6141"/>
                      <a:pt x="7121" y="6118"/>
                      <a:pt x="7478" y="6070"/>
                    </a:cubicBezTo>
                    <a:cubicBezTo>
                      <a:pt x="7764" y="6034"/>
                      <a:pt x="7978" y="5820"/>
                      <a:pt x="8026" y="5546"/>
                    </a:cubicBezTo>
                    <a:cubicBezTo>
                      <a:pt x="8252" y="3963"/>
                      <a:pt x="8252" y="2319"/>
                      <a:pt x="8014" y="712"/>
                    </a:cubicBezTo>
                    <a:cubicBezTo>
                      <a:pt x="7966" y="426"/>
                      <a:pt x="7740" y="224"/>
                      <a:pt x="7466" y="188"/>
                    </a:cubicBezTo>
                    <a:cubicBezTo>
                      <a:pt x="6353" y="63"/>
                      <a:pt x="5237" y="1"/>
                      <a:pt x="412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rtlCol="0" anchor="ctr" anchorCtr="0">
                <a:noAutofit/>
              </a:bodyPr>
              <a:lstStyle/>
              <a:p>
                <a:pPr defTabSz="1219170" rtl="0">
                  <a:buClr>
                    <a:srgbClr val="000000"/>
                  </a:buClr>
                </a:pPr>
                <a:endParaRPr sz="1867" kern="0" dirty="0">
                  <a:solidFill>
                    <a:srgbClr val="062B82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Arial"/>
                  <a:sym typeface="Arial"/>
                </a:endParaRPr>
              </a:p>
            </p:txBody>
          </p:sp>
          <p:sp>
            <p:nvSpPr>
              <p:cNvPr id="16" name="Google Shape;15547;p82">
                <a:extLst>
                  <a:ext uri="{FF2B5EF4-FFF2-40B4-BE49-F238E27FC236}">
                    <a16:creationId xmlns:a16="http://schemas.microsoft.com/office/drawing/2014/main" id="{896082F1-95CD-8147-86E0-023E45A130E2}"/>
                  </a:ext>
                </a:extLst>
              </p:cNvPr>
              <p:cNvSpPr/>
              <p:nvPr/>
            </p:nvSpPr>
            <p:spPr>
              <a:xfrm>
                <a:off x="5680587" y="3935024"/>
                <a:ext cx="105389" cy="110514"/>
              </a:xfrm>
              <a:custGeom>
                <a:avLst/>
                <a:gdLst/>
                <a:ahLst/>
                <a:cxnLst/>
                <a:rect l="l" t="t" r="r" b="b"/>
                <a:pathLst>
                  <a:path w="3311" h="3472" extrusionOk="0">
                    <a:moveTo>
                      <a:pt x="334" y="447"/>
                    </a:moveTo>
                    <a:lnTo>
                      <a:pt x="2763" y="1733"/>
                    </a:lnTo>
                    <a:lnTo>
                      <a:pt x="334" y="3007"/>
                    </a:lnTo>
                    <a:lnTo>
                      <a:pt x="334" y="447"/>
                    </a:lnTo>
                    <a:close/>
                    <a:moveTo>
                      <a:pt x="163" y="1"/>
                    </a:moveTo>
                    <a:cubicBezTo>
                      <a:pt x="135" y="1"/>
                      <a:pt x="108" y="7"/>
                      <a:pt x="84" y="18"/>
                    </a:cubicBezTo>
                    <a:cubicBezTo>
                      <a:pt x="36" y="54"/>
                      <a:pt x="1" y="114"/>
                      <a:pt x="1" y="173"/>
                    </a:cubicBezTo>
                    <a:lnTo>
                      <a:pt x="1" y="3293"/>
                    </a:lnTo>
                    <a:cubicBezTo>
                      <a:pt x="1" y="3352"/>
                      <a:pt x="24" y="3412"/>
                      <a:pt x="84" y="3447"/>
                    </a:cubicBezTo>
                    <a:cubicBezTo>
                      <a:pt x="120" y="3459"/>
                      <a:pt x="144" y="3471"/>
                      <a:pt x="179" y="3471"/>
                    </a:cubicBezTo>
                    <a:cubicBezTo>
                      <a:pt x="203" y="3471"/>
                      <a:pt x="239" y="3471"/>
                      <a:pt x="251" y="3459"/>
                    </a:cubicBezTo>
                    <a:lnTo>
                      <a:pt x="3227" y="1900"/>
                    </a:lnTo>
                    <a:cubicBezTo>
                      <a:pt x="3287" y="1864"/>
                      <a:pt x="3311" y="1804"/>
                      <a:pt x="3311" y="1745"/>
                    </a:cubicBezTo>
                    <a:cubicBezTo>
                      <a:pt x="3311" y="1673"/>
                      <a:pt x="3287" y="1614"/>
                      <a:pt x="3227" y="1578"/>
                    </a:cubicBezTo>
                    <a:lnTo>
                      <a:pt x="251" y="18"/>
                    </a:lnTo>
                    <a:cubicBezTo>
                      <a:pt x="221" y="7"/>
                      <a:pt x="191" y="1"/>
                      <a:pt x="16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rtlCol="0" anchor="ctr" anchorCtr="0">
                <a:noAutofit/>
              </a:bodyPr>
              <a:lstStyle/>
              <a:p>
                <a:pPr defTabSz="1219170" rtl="0">
                  <a:buClr>
                    <a:srgbClr val="000000"/>
                  </a:buClr>
                </a:pPr>
                <a:endParaRPr sz="1867" kern="0" dirty="0">
                  <a:solidFill>
                    <a:srgbClr val="062B82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Arial"/>
                  <a:sym typeface="Arial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06C0036-C62D-3D4F-878B-5949020583E3}"/>
                </a:ext>
              </a:extLst>
            </p:cNvPr>
            <p:cNvSpPr txBox="1"/>
            <p:nvPr/>
          </p:nvSpPr>
          <p:spPr>
            <a:xfrm>
              <a:off x="9197612" y="4914308"/>
              <a:ext cx="15856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rtl="0"/>
              <a:r>
                <a:rPr lang="ja" sz="1400">
                  <a:solidFill>
                    <a:srgbClr val="062B82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Arial" panose="020B0604020202020204" pitchFamily="34" charset="0"/>
                </a:rPr>
                <a:t>ラブダンアカデミー</a:t>
              </a:r>
              <a:endParaRPr lang="en-US" sz="1400" dirty="0">
                <a:solidFill>
                  <a:srgbClr val="062B82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9941F82-6ACE-6049-AF92-15573E01287D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479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9941F82-6ACE-6049-AF92-15573E01287D}" type="slidenum">
              <a:rPr lang="en-US" smtClean="0">
                <a:latin typeface="Arial" panose="020B0604020202020204" pitchFamily="34" charset="0"/>
                <a:ea typeface="ＭＳ Ｐゴシック" panose="020B0600070205080204" pitchFamily="50" charset="-128"/>
              </a:rPr>
              <a:t>5</a:t>
            </a:fld>
            <a:endParaRPr lang="en-US" dirty="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155019-0E4C-AE47-B6D5-7D571560D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1538" y="6501384"/>
            <a:ext cx="640254" cy="2334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C44A82-F9E0-0FA6-63F6-276D5B18ED2E}"/>
              </a:ext>
            </a:extLst>
          </p:cNvPr>
          <p:cNvSpPr txBox="1"/>
          <p:nvPr/>
        </p:nvSpPr>
        <p:spPr>
          <a:xfrm>
            <a:off x="1010660" y="744469"/>
            <a:ext cx="9827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ja" sz="2800" b="1">
                <a:solidFill>
                  <a:srgbClr val="062B82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2008年四川大地震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EBF6310-EEFF-640A-A04A-46AED97CFA1D}"/>
              </a:ext>
            </a:extLst>
          </p:cNvPr>
          <p:cNvSpPr txBox="1">
            <a:spLocks/>
          </p:cNvSpPr>
          <p:nvPr/>
        </p:nvSpPr>
        <p:spPr>
          <a:xfrm>
            <a:off x="1182110" y="5414914"/>
            <a:ext cx="3414753" cy="4515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rtl="0">
              <a:buNone/>
              <a:defRPr/>
            </a:pPr>
            <a:r>
              <a:rPr lang="ja" sz="1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出典：</a:t>
            </a:r>
            <a:r>
              <a:rPr lang="ja" sz="120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t>中国地震局</a:t>
            </a:r>
            <a:endParaRPr kumimoji="0" lang="en-PH" sz="1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0A6EBB-4E42-EAB9-419B-C7A6E9E70B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249" y="1504297"/>
            <a:ext cx="4876800" cy="38195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39E14B-7B8F-EDB6-AA07-443244ED1C2C}"/>
              </a:ext>
            </a:extLst>
          </p:cNvPr>
          <p:cNvSpPr txBox="1"/>
          <p:nvPr/>
        </p:nvSpPr>
        <p:spPr>
          <a:xfrm>
            <a:off x="5641145" y="1355017"/>
            <a:ext cx="6133513" cy="3965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rtl="0">
              <a:spcAft>
                <a:spcPts val="1001"/>
              </a:spcAft>
              <a:buFont typeface="Wingdings" panose="05000000000000000000" pitchFamily="2" charset="2"/>
              <a:buChar char="§"/>
            </a:pPr>
            <a:r>
              <a:rPr lang="ja" sz="3000">
                <a:latin typeface="Arial" panose="020B0604020202020204" pitchFamily="34" charset="0"/>
                <a:ea typeface="ＭＳ Ｐゴシック" panose="020B0600070205080204" pitchFamily="50" charset="-128"/>
              </a:rPr>
              <a:t>死者：6万9,000人</a:t>
            </a:r>
          </a:p>
          <a:p>
            <a:pPr marL="457200" indent="-457200" rtl="0">
              <a:spcAft>
                <a:spcPts val="1001"/>
              </a:spcAft>
              <a:buFont typeface="Wingdings" panose="05000000000000000000" pitchFamily="2" charset="2"/>
              <a:buChar char="§"/>
            </a:pPr>
            <a:r>
              <a:rPr lang="ja" sz="3000">
                <a:latin typeface="Arial" panose="020B0604020202020204" pitchFamily="34" charset="0"/>
                <a:ea typeface="ＭＳ Ｐゴシック" panose="020B0600070205080204" pitchFamily="50" charset="-128"/>
              </a:rPr>
              <a:t>行方不明者：1万8,222人</a:t>
            </a:r>
          </a:p>
          <a:p>
            <a:pPr marL="457200" indent="-457200" rtl="0">
              <a:spcAft>
                <a:spcPts val="1001"/>
              </a:spcAft>
              <a:buFont typeface="Wingdings" panose="05000000000000000000" pitchFamily="2" charset="2"/>
              <a:buChar char="§"/>
            </a:pPr>
            <a:r>
              <a:rPr lang="ja" sz="3000">
                <a:latin typeface="Arial" panose="020B0604020202020204" pitchFamily="34" charset="0"/>
                <a:ea typeface="ＭＳ Ｐゴシック" panose="020B0600070205080204" pitchFamily="50" charset="-128"/>
              </a:rPr>
              <a:t>住居喪失者：480万人</a:t>
            </a:r>
          </a:p>
          <a:p>
            <a:pPr marL="457200" indent="-457200" rtl="0">
              <a:spcAft>
                <a:spcPts val="1001"/>
              </a:spcAft>
              <a:buFont typeface="Wingdings" panose="05000000000000000000" pitchFamily="2" charset="2"/>
              <a:buChar char="§"/>
            </a:pPr>
            <a:r>
              <a:rPr lang="ja" sz="3000">
                <a:latin typeface="Arial" panose="020B0604020202020204" pitchFamily="34" charset="0"/>
                <a:ea typeface="ＭＳ Ｐゴシック" panose="020B0600070205080204" pitchFamily="50" charset="-128"/>
              </a:rPr>
              <a:t>災害がれき：</a:t>
            </a:r>
            <a:r>
              <a:rPr lang="ja" sz="3000" b="1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t>2,000万トン</a:t>
            </a:r>
          </a:p>
          <a:p>
            <a:pPr marL="457200" indent="-457200" rtl="0">
              <a:spcAft>
                <a:spcPts val="1001"/>
              </a:spcAft>
              <a:buFont typeface="Wingdings" panose="05000000000000000000" pitchFamily="2" charset="2"/>
              <a:buChar char="§"/>
            </a:pPr>
            <a:endParaRPr lang="en-US" altLang="en-US" sz="3000" dirty="0">
              <a:latin typeface="Arial" panose="020B0604020202020204" pitchFamily="34" charset="0"/>
              <a:ea typeface="ＭＳ Ｐゴシック" panose="020B0600070205080204" pitchFamily="50" charset="-128"/>
            </a:endParaRPr>
          </a:p>
          <a:p>
            <a:pPr marL="457200" indent="-457200" rtl="0">
              <a:spcAft>
                <a:spcPts val="1001"/>
              </a:spcAft>
              <a:buFont typeface="Wingdings" panose="05000000000000000000" pitchFamily="2" charset="2"/>
              <a:buChar char="§"/>
            </a:pPr>
            <a:r>
              <a:rPr lang="ja" sz="3000" b="1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t>災害管理・復興学院（IDMR）</a:t>
            </a:r>
            <a:r>
              <a:rPr lang="ja" sz="3000">
                <a:latin typeface="Arial" panose="020B0604020202020204" pitchFamily="34" charset="0"/>
                <a:ea typeface="ＭＳ Ｐゴシック" panose="020B0600070205080204" pitchFamily="50" charset="-128"/>
              </a:rPr>
              <a:t>設立につながる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96961D-920B-587B-D644-531B2F2DC97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-163068" y="303089"/>
            <a:ext cx="848868" cy="81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091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9941F82-6ACE-6049-AF92-15573E01287D}" type="slidenum">
              <a:rPr lang="en-US" smtClean="0">
                <a:latin typeface="Arial" panose="020B0604020202020204" pitchFamily="34" charset="0"/>
                <a:ea typeface="ＭＳ Ｐゴシック" panose="020B0600070205080204" pitchFamily="50" charset="-128"/>
              </a:rPr>
              <a:t>6</a:t>
            </a:fld>
            <a:endParaRPr lang="en-US" dirty="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155019-0E4C-AE47-B6D5-7D571560D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1538" y="6501384"/>
            <a:ext cx="640254" cy="233426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7169D7B-D900-445A-8F63-F8632B55C8D6}"/>
              </a:ext>
            </a:extLst>
          </p:cNvPr>
          <p:cNvSpPr txBox="1">
            <a:spLocks/>
          </p:cNvSpPr>
          <p:nvPr/>
        </p:nvSpPr>
        <p:spPr>
          <a:xfrm>
            <a:off x="1536192" y="5906195"/>
            <a:ext cx="10515600" cy="276999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/>
            </a:lvl1pPr>
          </a:lstStyle>
          <a:p>
            <a:pPr algn="r" rtl="0"/>
            <a:r>
              <a:rPr lang="ja">
                <a:latin typeface="Arial" panose="020B0604020202020204" pitchFamily="34" charset="0"/>
                <a:ea typeface="ＭＳ Ｐゴシック" panose="020B0600070205080204" pitchFamily="50" charset="-128"/>
              </a:rPr>
              <a:t>出典：日本環境省、JSMCWM／廃棄物資源循環学会（2018年）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07FE1FC-548E-44AD-90DE-76C1CD4FCFD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14225"/>
            <a:ext cx="12192000" cy="466505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6368574-DC21-434E-9974-6DA25117CBB1}"/>
              </a:ext>
            </a:extLst>
          </p:cNvPr>
          <p:cNvSpPr txBox="1"/>
          <p:nvPr/>
        </p:nvSpPr>
        <p:spPr>
          <a:xfrm>
            <a:off x="826670" y="568677"/>
            <a:ext cx="9974535" cy="480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rgbClr val="062B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ja">
                <a:ea typeface="ＭＳ Ｐゴシック" panose="020B0600070205080204" pitchFamily="50" charset="-128"/>
              </a:rPr>
              <a:t>災害廃棄物（DW）の量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950DF1-F470-9B07-0E60-4FD0AB021B1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-163068" y="303089"/>
            <a:ext cx="848868" cy="8119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299" y="1291342"/>
            <a:ext cx="1533524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ja" sz="2000" b="1">
                <a:solidFill>
                  <a:srgbClr val="323645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itchFamily="34" charset="0"/>
              </a:rPr>
              <a:t>日付</a:t>
            </a:r>
            <a:endParaRPr lang="zh-CN" altLang="en-US" sz="2000" b="1" dirty="0">
              <a:solidFill>
                <a:srgbClr val="323645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3116" y="1702736"/>
            <a:ext cx="7358633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just" rtl="0"/>
            <a:r>
              <a:rPr lang="ja" sz="2000" b="1">
                <a:solidFill>
                  <a:srgbClr val="323645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itchFamily="34" charset="0"/>
              </a:rPr>
              <a:t>地震／津波</a:t>
            </a:r>
            <a:endParaRPr lang="zh-CN" altLang="en-US" sz="2000" b="1" dirty="0">
              <a:solidFill>
                <a:srgbClr val="323645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20290" y="1291342"/>
            <a:ext cx="5831459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ja" sz="2000" b="1">
                <a:solidFill>
                  <a:srgbClr val="323645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itchFamily="34" charset="0"/>
              </a:rPr>
              <a:t>災害の名称</a:t>
            </a:r>
            <a:endParaRPr lang="zh-CN" altLang="en-US" sz="2000" b="1" dirty="0">
              <a:solidFill>
                <a:srgbClr val="323645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955413" y="1291342"/>
            <a:ext cx="4058279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ja" sz="2000" b="1">
                <a:solidFill>
                  <a:srgbClr val="323645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itchFamily="34" charset="0"/>
              </a:rPr>
              <a:t>DWの推定量</a:t>
            </a:r>
            <a:endParaRPr lang="zh-CN" altLang="en-US" sz="2000" b="1" dirty="0">
              <a:solidFill>
                <a:srgbClr val="323645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4300" y="2082625"/>
            <a:ext cx="1533524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ja" sz="2000">
                <a:latin typeface="Arial" panose="020B0604020202020204" pitchFamily="34" charset="0"/>
                <a:ea typeface="ＭＳ Ｐゴシック" panose="020B0600070205080204" pitchFamily="50" charset="-128"/>
                <a:cs typeface="Arial" pitchFamily="34" charset="0"/>
              </a:rPr>
              <a:t>2004年12月</a:t>
            </a:r>
            <a:endParaRPr lang="zh-CN" altLang="en-US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4300" y="2467171"/>
            <a:ext cx="1533524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ja" sz="2000">
                <a:latin typeface="Arial" panose="020B0604020202020204" pitchFamily="34" charset="0"/>
                <a:ea typeface="ＭＳ Ｐゴシック" panose="020B0600070205080204" pitchFamily="50" charset="-128"/>
                <a:cs typeface="Arial" pitchFamily="34" charset="0"/>
              </a:rPr>
              <a:t>2008年5月</a:t>
            </a:r>
            <a:endParaRPr lang="zh-CN" altLang="en-US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4300" y="2846682"/>
            <a:ext cx="1533524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ja" sz="2000">
                <a:latin typeface="Arial" panose="020B0604020202020204" pitchFamily="34" charset="0"/>
                <a:ea typeface="ＭＳ Ｐゴシック" panose="020B0600070205080204" pitchFamily="50" charset="-128"/>
                <a:cs typeface="Arial" pitchFamily="34" charset="0"/>
              </a:rPr>
              <a:t>2010年1月</a:t>
            </a:r>
            <a:endParaRPr lang="zh-CN" altLang="en-US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4300" y="3223375"/>
            <a:ext cx="1533524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ja" sz="2000">
                <a:latin typeface="Arial" panose="020B0604020202020204" pitchFamily="34" charset="0"/>
                <a:ea typeface="ＭＳ Ｐゴシック" panose="020B0600070205080204" pitchFamily="50" charset="-128"/>
                <a:cs typeface="Arial" pitchFamily="34" charset="0"/>
              </a:rPr>
              <a:t>2011年3月</a:t>
            </a:r>
            <a:endParaRPr lang="zh-CN" altLang="en-US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4300" y="3601398"/>
            <a:ext cx="1533524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ja" sz="2000">
                <a:latin typeface="Arial" panose="020B0604020202020204" pitchFamily="34" charset="0"/>
                <a:ea typeface="ＭＳ Ｐゴシック" panose="020B0600070205080204" pitchFamily="50" charset="-128"/>
                <a:cs typeface="Arial" pitchFamily="34" charset="0"/>
              </a:rPr>
              <a:t>2015年4月</a:t>
            </a:r>
            <a:endParaRPr lang="zh-CN" altLang="en-US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4300" y="4398975"/>
            <a:ext cx="1533524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ja" sz="2000">
                <a:latin typeface="Arial" panose="020B0604020202020204" pitchFamily="34" charset="0"/>
                <a:ea typeface="ＭＳ Ｐゴシック" panose="020B0600070205080204" pitchFamily="50" charset="-128"/>
                <a:cs typeface="Arial" pitchFamily="34" charset="0"/>
              </a:rPr>
              <a:t>2005年8月</a:t>
            </a:r>
            <a:endParaRPr lang="zh-CN" altLang="en-US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4300" y="4774915"/>
            <a:ext cx="1533524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ja" sz="2000">
                <a:latin typeface="Arial" panose="020B0604020202020204" pitchFamily="34" charset="0"/>
                <a:ea typeface="ＭＳ Ｐゴシック" panose="020B0600070205080204" pitchFamily="50" charset="-128"/>
                <a:cs typeface="Arial" pitchFamily="34" charset="0"/>
              </a:rPr>
              <a:t>2011年10月</a:t>
            </a:r>
            <a:endParaRPr lang="zh-CN" altLang="en-US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4300" y="5153768"/>
            <a:ext cx="1533524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ja" sz="2000">
                <a:latin typeface="Arial" panose="020B0604020202020204" pitchFamily="34" charset="0"/>
                <a:ea typeface="ＭＳ Ｐゴシック" panose="020B0600070205080204" pitchFamily="50" charset="-128"/>
                <a:cs typeface="Arial" pitchFamily="34" charset="0"/>
              </a:rPr>
              <a:t>2013年11月</a:t>
            </a:r>
            <a:endParaRPr lang="zh-CN" altLang="en-US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4300" y="5523876"/>
            <a:ext cx="1533524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ja" sz="2000">
                <a:latin typeface="Arial" panose="020B0604020202020204" pitchFamily="34" charset="0"/>
                <a:ea typeface="ＭＳ Ｐゴシック" panose="020B0600070205080204" pitchFamily="50" charset="-128"/>
                <a:cs typeface="Arial" pitchFamily="34" charset="0"/>
              </a:rPr>
              <a:t>2016年2月</a:t>
            </a:r>
            <a:endParaRPr lang="zh-CN" altLang="en-US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162174" y="2086830"/>
            <a:ext cx="5546725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just" rtl="0"/>
            <a:r>
              <a:rPr lang="ja" sz="2000">
                <a:latin typeface="Arial" panose="020B0604020202020204" pitchFamily="34" charset="0"/>
                <a:ea typeface="ＭＳ Ｐゴシック" panose="020B0600070205080204" pitchFamily="50" charset="-128"/>
                <a:cs typeface="Arial" pitchFamily="34" charset="0"/>
              </a:rPr>
              <a:t>スマトラ島・アンダマン諸島地震（インドネシア）</a:t>
            </a:r>
            <a:endParaRPr lang="zh-CN" altLang="en-US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162174" y="2467171"/>
            <a:ext cx="5546725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just" rtl="0"/>
            <a:r>
              <a:rPr lang="ja" sz="2000">
                <a:latin typeface="Arial" panose="020B0604020202020204" pitchFamily="34" charset="0"/>
                <a:ea typeface="ＭＳ Ｐゴシック" panose="020B0600070205080204" pitchFamily="50" charset="-128"/>
                <a:cs typeface="Arial" pitchFamily="34" charset="0"/>
              </a:rPr>
              <a:t>四川大地震（中国）</a:t>
            </a:r>
            <a:endParaRPr lang="zh-CN" altLang="en-US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162174" y="2846682"/>
            <a:ext cx="5546725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just" rtl="0"/>
            <a:r>
              <a:rPr lang="ja" sz="2000">
                <a:latin typeface="Arial" panose="020B0604020202020204" pitchFamily="34" charset="0"/>
                <a:ea typeface="ＭＳ Ｐゴシック" panose="020B0600070205080204" pitchFamily="50" charset="-128"/>
                <a:cs typeface="Arial" pitchFamily="34" charset="0"/>
              </a:rPr>
              <a:t>ハイチ大地震（ハイチ）</a:t>
            </a:r>
            <a:endParaRPr lang="zh-CN" altLang="en-US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162174" y="3230397"/>
            <a:ext cx="5546725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just" rtl="0"/>
            <a:r>
              <a:rPr lang="ja" sz="2000">
                <a:latin typeface="Arial" panose="020B0604020202020204" pitchFamily="34" charset="0"/>
                <a:ea typeface="ＭＳ Ｐゴシック" panose="020B0600070205080204" pitchFamily="50" charset="-128"/>
                <a:cs typeface="Arial" pitchFamily="34" charset="0"/>
              </a:rPr>
              <a:t>東日本大震災（日本）</a:t>
            </a:r>
            <a:endParaRPr lang="zh-CN" altLang="en-US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162174" y="3593295"/>
            <a:ext cx="5546725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just" rtl="0"/>
            <a:r>
              <a:rPr lang="ja" sz="2000">
                <a:latin typeface="Arial" panose="020B0604020202020204" pitchFamily="34" charset="0"/>
                <a:ea typeface="ＭＳ Ｐゴシック" panose="020B0600070205080204" pitchFamily="50" charset="-128"/>
                <a:cs typeface="Arial" pitchFamily="34" charset="0"/>
              </a:rPr>
              <a:t>ネパール地震（ネパール）</a:t>
            </a:r>
            <a:endParaRPr lang="zh-CN" altLang="en-US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93116" y="4015372"/>
            <a:ext cx="7358633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just" rtl="0"/>
            <a:r>
              <a:rPr lang="ja" sz="2000" b="1">
                <a:solidFill>
                  <a:srgbClr val="323645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itchFamily="34" charset="0"/>
              </a:rPr>
              <a:t>サイクロン／台風／ハリケーン／洪水</a:t>
            </a:r>
            <a:endParaRPr lang="zh-CN" altLang="en-US" sz="2000" b="1" dirty="0">
              <a:solidFill>
                <a:srgbClr val="323645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162174" y="4398975"/>
            <a:ext cx="5546725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just" rtl="0"/>
            <a:r>
              <a:rPr lang="ja" sz="2000">
                <a:latin typeface="Arial" panose="020B0604020202020204" pitchFamily="34" charset="0"/>
                <a:ea typeface="ＭＳ Ｐゴシック" panose="020B0600070205080204" pitchFamily="50" charset="-128"/>
                <a:cs typeface="Arial" pitchFamily="34" charset="0"/>
              </a:rPr>
              <a:t>ハリケーン・カトリーナ（米国）</a:t>
            </a:r>
            <a:endParaRPr lang="zh-CN" altLang="en-US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162174" y="4774083"/>
            <a:ext cx="5546725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just" rtl="0"/>
            <a:r>
              <a:rPr lang="ja" sz="2000">
                <a:latin typeface="Arial" panose="020B0604020202020204" pitchFamily="34" charset="0"/>
                <a:ea typeface="ＭＳ Ｐゴシック" panose="020B0600070205080204" pitchFamily="50" charset="-128"/>
                <a:cs typeface="Arial" pitchFamily="34" charset="0"/>
              </a:rPr>
              <a:t>タイ洪水（タイ）</a:t>
            </a:r>
            <a:endParaRPr lang="zh-CN" altLang="en-US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162174" y="5153767"/>
            <a:ext cx="5546725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just" rtl="0"/>
            <a:r>
              <a:rPr lang="ja" sz="2000">
                <a:latin typeface="Arial" panose="020B0604020202020204" pitchFamily="34" charset="0"/>
                <a:ea typeface="ＭＳ Ｐゴシック" panose="020B0600070205080204" pitchFamily="50" charset="-128"/>
                <a:cs typeface="Arial" pitchFamily="34" charset="0"/>
              </a:rPr>
              <a:t>超大型台風ハイヤン／ヨランダ（フィリピン）</a:t>
            </a:r>
            <a:endParaRPr lang="zh-CN" altLang="en-US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162174" y="5523876"/>
            <a:ext cx="5546725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just" rtl="0"/>
            <a:r>
              <a:rPr lang="ja" sz="2000">
                <a:latin typeface="Arial" panose="020B0604020202020204" pitchFamily="34" charset="0"/>
                <a:ea typeface="ＭＳ Ｐゴシック" panose="020B0600070205080204" pitchFamily="50" charset="-128"/>
                <a:cs typeface="Arial" pitchFamily="34" charset="0"/>
              </a:rPr>
              <a:t>熱帯サイクロン・ウィンストン（フィジー）</a:t>
            </a:r>
            <a:endParaRPr lang="zh-CN" altLang="en-US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230685" y="2086830"/>
            <a:ext cx="3529855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just" rtl="0"/>
            <a:r>
              <a:rPr lang="ja" sz="2000">
                <a:latin typeface="Arial" panose="020B0604020202020204" pitchFamily="34" charset="0"/>
                <a:ea typeface="ＭＳ Ｐゴシック" panose="020B0600070205080204" pitchFamily="50" charset="-128"/>
                <a:cs typeface="Arial" pitchFamily="34" charset="0"/>
              </a:rPr>
              <a:t>700〜1,000万㎥</a:t>
            </a:r>
            <a:endParaRPr lang="zh-CN" altLang="en-US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230685" y="2466971"/>
            <a:ext cx="3529855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just" rtl="0"/>
            <a:r>
              <a:rPr lang="ja" sz="2000">
                <a:latin typeface="Arial" panose="020B0604020202020204" pitchFamily="34" charset="0"/>
                <a:ea typeface="ＭＳ Ｐゴシック" panose="020B0600070205080204" pitchFamily="50" charset="-128"/>
                <a:cs typeface="Arial" pitchFamily="34" charset="0"/>
              </a:rPr>
              <a:t>2,000万トン</a:t>
            </a:r>
            <a:endParaRPr lang="zh-CN" altLang="en-US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230685" y="2846682"/>
            <a:ext cx="3529855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just" rtl="0"/>
            <a:r>
              <a:rPr lang="ja" sz="2000">
                <a:latin typeface="Arial" panose="020B0604020202020204" pitchFamily="34" charset="0"/>
                <a:ea typeface="ＭＳ Ｐゴシック" panose="020B0600070205080204" pitchFamily="50" charset="-128"/>
                <a:cs typeface="Arial" pitchFamily="34" charset="0"/>
              </a:rPr>
              <a:t>2,300〜6,000万トン</a:t>
            </a:r>
            <a:endParaRPr lang="zh-CN" altLang="en-US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230685" y="3230397"/>
            <a:ext cx="3529855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just" rtl="0"/>
            <a:r>
              <a:rPr lang="ja" sz="2000">
                <a:latin typeface="Arial" panose="020B0604020202020204" pitchFamily="34" charset="0"/>
                <a:ea typeface="ＭＳ Ｐゴシック" panose="020B0600070205080204" pitchFamily="50" charset="-128"/>
                <a:cs typeface="Arial" pitchFamily="34" charset="0"/>
              </a:rPr>
              <a:t>3,100万トン</a:t>
            </a:r>
            <a:endParaRPr lang="zh-CN" altLang="en-US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230685" y="3603413"/>
            <a:ext cx="3529855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just" rtl="0"/>
            <a:r>
              <a:rPr lang="ja" sz="2000">
                <a:latin typeface="Arial" panose="020B0604020202020204" pitchFamily="34" charset="0"/>
                <a:ea typeface="ＭＳ Ｐゴシック" panose="020B0600070205080204" pitchFamily="50" charset="-128"/>
                <a:cs typeface="Arial" pitchFamily="34" charset="0"/>
              </a:rPr>
              <a:t>1,400万トン</a:t>
            </a:r>
            <a:endParaRPr lang="zh-CN" altLang="en-US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230685" y="4398974"/>
            <a:ext cx="3529855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just" rtl="0"/>
            <a:r>
              <a:rPr lang="ja" sz="2000">
                <a:latin typeface="Arial" panose="020B0604020202020204" pitchFamily="34" charset="0"/>
                <a:ea typeface="ＭＳ Ｐゴシック" panose="020B0600070205080204" pitchFamily="50" charset="-128"/>
                <a:cs typeface="Arial" pitchFamily="34" charset="0"/>
              </a:rPr>
              <a:t>2,680万トン</a:t>
            </a:r>
            <a:endParaRPr lang="zh-CN" altLang="en-US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230685" y="4774082"/>
            <a:ext cx="3529855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just" rtl="0"/>
            <a:r>
              <a:rPr lang="ja" sz="2000">
                <a:latin typeface="Arial" panose="020B0604020202020204" pitchFamily="34" charset="0"/>
                <a:ea typeface="ＭＳ Ｐゴシック" panose="020B0600070205080204" pitchFamily="50" charset="-128"/>
                <a:cs typeface="Arial" pitchFamily="34" charset="0"/>
              </a:rPr>
              <a:t>10万トン</a:t>
            </a:r>
            <a:endParaRPr lang="zh-CN" altLang="en-US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230685" y="5153768"/>
            <a:ext cx="3529855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just" rtl="0"/>
            <a:r>
              <a:rPr lang="ja" sz="2000">
                <a:latin typeface="Arial" panose="020B0604020202020204" pitchFamily="34" charset="0"/>
                <a:ea typeface="ＭＳ Ｐゴシック" panose="020B0600070205080204" pitchFamily="50" charset="-128"/>
                <a:cs typeface="Arial" pitchFamily="34" charset="0"/>
              </a:rPr>
              <a:t>1,900万トン</a:t>
            </a:r>
            <a:endParaRPr lang="zh-CN" altLang="en-US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230685" y="5523876"/>
            <a:ext cx="3529855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just" rtl="0"/>
            <a:r>
              <a:rPr lang="ja" sz="2000">
                <a:latin typeface="Arial" panose="020B0604020202020204" pitchFamily="34" charset="0"/>
                <a:ea typeface="ＭＳ Ｐゴシック" panose="020B0600070205080204" pitchFamily="50" charset="-128"/>
                <a:cs typeface="Arial" pitchFamily="34" charset="0"/>
              </a:rPr>
              <a:t>2万3,525トン</a:t>
            </a:r>
            <a:endParaRPr lang="zh-CN" altLang="en-US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9C0EC0F-E6C1-41C5-80EA-DB8414FB26E5}"/>
              </a:ext>
            </a:extLst>
          </p:cNvPr>
          <p:cNvSpPr/>
          <p:nvPr/>
        </p:nvSpPr>
        <p:spPr>
          <a:xfrm>
            <a:off x="8019525" y="5005004"/>
            <a:ext cx="2091884" cy="60530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C51766D-6E4F-7BA6-A31A-21906BD99A78}"/>
              </a:ext>
            </a:extLst>
          </p:cNvPr>
          <p:cNvSpPr/>
          <p:nvPr/>
        </p:nvSpPr>
        <p:spPr>
          <a:xfrm>
            <a:off x="7993513" y="2337457"/>
            <a:ext cx="2091884" cy="60530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75531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9941F82-6ACE-6049-AF92-15573E01287D}" type="slidenum">
              <a:rPr lang="en-US" smtClean="0">
                <a:latin typeface="Arial" panose="020B0604020202020204" pitchFamily="34" charset="0"/>
                <a:ea typeface="ＭＳ Ｐゴシック" panose="020B0600070205080204" pitchFamily="50" charset="-128"/>
              </a:rPr>
              <a:t>7</a:t>
            </a:fld>
            <a:endParaRPr lang="en-US" dirty="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155019-0E4C-AE47-B6D5-7D571560D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1538" y="6501384"/>
            <a:ext cx="640254" cy="2334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368574-DC21-434E-9974-6DA25117CBB1}"/>
              </a:ext>
            </a:extLst>
          </p:cNvPr>
          <p:cNvSpPr txBox="1"/>
          <p:nvPr/>
        </p:nvSpPr>
        <p:spPr>
          <a:xfrm>
            <a:off x="878042" y="473774"/>
            <a:ext cx="9974535" cy="480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rgbClr val="062B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ja">
                <a:ea typeface="ＭＳ Ｐゴシック" panose="020B0600070205080204" pitchFamily="50" charset="-128"/>
              </a:rPr>
              <a:t>2013年 ハイヤン台風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9766481-EEED-4682-954D-4C3E0CC1A963}"/>
              </a:ext>
            </a:extLst>
          </p:cNvPr>
          <p:cNvSpPr txBox="1">
            <a:spLocks/>
          </p:cNvSpPr>
          <p:nvPr/>
        </p:nvSpPr>
        <p:spPr>
          <a:xfrm>
            <a:off x="7663625" y="1163949"/>
            <a:ext cx="4528375" cy="4351338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None/>
            </a:pPr>
            <a:r>
              <a:rPr lang="ja" sz="60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2013年の</a:t>
            </a:r>
            <a:br>
              <a:rPr lang="en-US" altLang="ja" sz="6000" dirty="0">
                <a:latin typeface="Arial" panose="020B0604020202020204" pitchFamily="34" charset="0"/>
                <a:ea typeface="ＭＳ Ｐゴシック" panose="020B0600070205080204" pitchFamily="50" charset="-128"/>
              </a:rPr>
            </a:br>
            <a:r>
              <a:rPr lang="ja" sz="60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総廃棄物の</a:t>
            </a:r>
            <a:r>
              <a:rPr lang="ja" sz="60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t>137%</a:t>
            </a:r>
          </a:p>
          <a:p>
            <a:pPr rtl="0">
              <a:buFont typeface="Wingdings" panose="05000000000000000000" pitchFamily="2" charset="2"/>
              <a:buChar char="§"/>
            </a:pPr>
            <a:endParaRPr lang="en-US" sz="1200" dirty="0">
              <a:latin typeface="Arial" panose="020B0604020202020204" pitchFamily="34" charset="0"/>
              <a:ea typeface="ＭＳ Ｐゴシック" panose="020B0600070205080204" pitchFamily="50" charset="-128"/>
            </a:endParaRPr>
          </a:p>
          <a:p>
            <a:pPr rtl="0">
              <a:buFont typeface="Wingdings" panose="05000000000000000000" pitchFamily="2" charset="2"/>
              <a:buChar char="§"/>
            </a:pPr>
            <a:r>
              <a:rPr lang="ja" sz="2000" b="1" dirty="0">
                <a:latin typeface="Arial" panose="020B0604020202020204" pitchFamily="34" charset="0"/>
                <a:ea typeface="ＭＳ Ｐゴシック" panose="020B0600070205080204" pitchFamily="50" charset="-128"/>
              </a:rPr>
              <a:t>1,900万トン</a:t>
            </a:r>
            <a:r>
              <a:rPr lang="ja" sz="20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＝ハイヤン台風により</a:t>
            </a:r>
            <a:br>
              <a:rPr lang="en-US" altLang="ja" sz="2000" dirty="0">
                <a:latin typeface="Arial" panose="020B0604020202020204" pitchFamily="34" charset="0"/>
                <a:ea typeface="ＭＳ Ｐゴシック" panose="020B0600070205080204" pitchFamily="50" charset="-128"/>
              </a:rPr>
            </a:br>
            <a:r>
              <a:rPr lang="ja" sz="20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発生した災害廃棄物（日本環境省、JSMCWM、2018年）</a:t>
            </a:r>
          </a:p>
          <a:p>
            <a:pPr rtl="0">
              <a:buFont typeface="Wingdings" panose="05000000000000000000" pitchFamily="2" charset="2"/>
              <a:buChar char="§"/>
            </a:pPr>
            <a:r>
              <a:rPr lang="ja" sz="2000" b="1" dirty="0">
                <a:latin typeface="Arial" panose="020B0604020202020204" pitchFamily="34" charset="0"/>
                <a:ea typeface="ＭＳ Ｐゴシック" panose="020B0600070205080204" pitchFamily="50" charset="-128"/>
              </a:rPr>
              <a:t>1,390万トン</a:t>
            </a:r>
            <a:r>
              <a:rPr lang="ja" sz="20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＝2013年のフィリピンに</a:t>
            </a:r>
            <a:br>
              <a:rPr lang="en-US" altLang="ja" sz="2000" dirty="0">
                <a:latin typeface="Arial" panose="020B0604020202020204" pitchFamily="34" charset="0"/>
                <a:ea typeface="ＭＳ Ｐゴシック" panose="020B0600070205080204" pitchFamily="50" charset="-128"/>
              </a:rPr>
            </a:br>
            <a:r>
              <a:rPr lang="ja" sz="20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おける廃棄物の総排出量（SEPO、2017年）</a:t>
            </a:r>
          </a:p>
          <a:p>
            <a:pPr rtl="0">
              <a:buFont typeface="Wingdings" panose="05000000000000000000" pitchFamily="2" charset="2"/>
              <a:buChar char="§"/>
            </a:pPr>
            <a:endParaRPr lang="en-US" dirty="0">
              <a:latin typeface="Arial" panose="020B0604020202020204" pitchFamily="34" charset="0"/>
              <a:ea typeface="ＭＳ Ｐゴシック" panose="020B0600070205080204" pitchFamily="50" charset="-128"/>
            </a:endParaRPr>
          </a:p>
          <a:p>
            <a:pPr rtl="0"/>
            <a:endParaRPr lang="en-US" dirty="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7FEE03-1B7D-4104-B73B-AF9FEBD6CA5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835" y="1187769"/>
            <a:ext cx="7543800" cy="50292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58A5498-93B6-48DC-B4AA-EBF23DA573E4}"/>
              </a:ext>
            </a:extLst>
          </p:cNvPr>
          <p:cNvSpPr/>
          <p:nvPr/>
        </p:nvSpPr>
        <p:spPr>
          <a:xfrm>
            <a:off x="5093703" y="6240789"/>
            <a:ext cx="3310328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rtl="0"/>
            <a:r>
              <a:rPr lang="ja" sz="1200">
                <a:latin typeface="Arial" panose="020B0604020202020204" pitchFamily="34" charset="0"/>
                <a:ea typeface="ＭＳ Ｐゴシック" panose="020B0600070205080204" pitchFamily="50" charset="-128"/>
              </a:rPr>
              <a:t>出典：Eoghan Rice（2013年）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29871D-7A08-DA1A-E1B2-B40A9CC09DC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-163068" y="303089"/>
            <a:ext cx="848868" cy="81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630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9941F82-6ACE-6049-AF92-15573E01287D}" type="slidenum">
              <a:rPr lang="en-US" smtClean="0">
                <a:latin typeface="Arial" panose="020B0604020202020204" pitchFamily="34" charset="0"/>
                <a:ea typeface="ＭＳ Ｐゴシック" panose="020B0600070205080204" pitchFamily="50" charset="-128"/>
              </a:rPr>
              <a:t>8</a:t>
            </a:fld>
            <a:endParaRPr lang="en-US" dirty="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155019-0E4C-AE47-B6D5-7D571560D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1538" y="6501384"/>
            <a:ext cx="640254" cy="233426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9D33318-586C-4B41-80F8-772AED0ED6C3}"/>
              </a:ext>
            </a:extLst>
          </p:cNvPr>
          <p:cNvSpPr txBox="1">
            <a:spLocks/>
          </p:cNvSpPr>
          <p:nvPr/>
        </p:nvSpPr>
        <p:spPr>
          <a:xfrm>
            <a:off x="1227252" y="6083971"/>
            <a:ext cx="10515600" cy="276999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00"/>
            </a:lvl1pPr>
          </a:lstStyle>
          <a:p>
            <a:pPr rtl="0"/>
            <a:r>
              <a:rPr lang="ja">
                <a:latin typeface="Arial" panose="020B0604020202020204" pitchFamily="34" charset="0"/>
                <a:ea typeface="ＭＳ Ｐゴシック" panose="020B0600070205080204" pitchFamily="50" charset="-128"/>
              </a:rPr>
              <a:t>出典：nbcnews.com</a:t>
            </a:r>
            <a:endParaRPr lang="fr-FR" dirty="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571ED5D-A4B8-4A7B-B443-2435CE2693FB}"/>
              </a:ext>
            </a:extLst>
          </p:cNvPr>
          <p:cNvGrpSpPr/>
          <p:nvPr/>
        </p:nvGrpSpPr>
        <p:grpSpPr>
          <a:xfrm>
            <a:off x="449148" y="551176"/>
            <a:ext cx="11224692" cy="5832564"/>
            <a:chOff x="449148" y="530628"/>
            <a:chExt cx="11224692" cy="583256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4AB119F-D338-4E88-8754-C1B0DCBC8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8160" y="530628"/>
              <a:ext cx="11155680" cy="5577840"/>
            </a:xfrm>
            <a:prstGeom prst="rect">
              <a:avLst/>
            </a:prstGeom>
          </p:spPr>
        </p:pic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166CD1C7-5A98-46C8-A2FE-163642D2731B}"/>
                </a:ext>
              </a:extLst>
            </p:cNvPr>
            <p:cNvSpPr txBox="1">
              <a:spLocks/>
            </p:cNvSpPr>
            <p:nvPr/>
          </p:nvSpPr>
          <p:spPr>
            <a:xfrm>
              <a:off x="449148" y="5725688"/>
              <a:ext cx="2190534" cy="637504"/>
            </a:xfrm>
            <a:prstGeom prst="rect">
              <a:avLst/>
            </a:prstGeom>
          </p:spPr>
          <p:txBody>
            <a:bodyPr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ja" sz="2000" b="1">
                  <a:solidFill>
                    <a:srgbClr val="FFFF00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rPr>
                <a:t>2012年2月23日</a:t>
              </a:r>
              <a:endParaRPr lang="fr-FR" sz="2000" b="1" dirty="0">
                <a:solidFill>
                  <a:srgbClr val="FFFF00"/>
                </a:solidFill>
                <a:latin typeface="Arial" panose="020B0604020202020204" pitchFamily="34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2F5D37EB-7C72-4FF4-97FD-FEB6AC1C1B15}"/>
                </a:ext>
              </a:extLst>
            </p:cNvPr>
            <p:cNvSpPr txBox="1">
              <a:spLocks/>
            </p:cNvSpPr>
            <p:nvPr/>
          </p:nvSpPr>
          <p:spPr>
            <a:xfrm>
              <a:off x="6022519" y="5725688"/>
              <a:ext cx="2414114" cy="637504"/>
            </a:xfrm>
            <a:prstGeom prst="rect">
              <a:avLst/>
            </a:prstGeom>
          </p:spPr>
          <p:txBody>
            <a:bodyPr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ja" sz="2000" b="1">
                  <a:solidFill>
                    <a:srgbClr val="FFFF00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rPr>
                <a:t>2013年11月10日</a:t>
              </a:r>
              <a:endParaRPr lang="fr-FR" sz="2000" b="1" dirty="0">
                <a:solidFill>
                  <a:srgbClr val="FFFF00"/>
                </a:solidFill>
                <a:latin typeface="Arial" panose="020B0604020202020204" pitchFamily="34" charset="0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6368574-DC21-434E-9974-6DA25117CBB1}"/>
              </a:ext>
            </a:extLst>
          </p:cNvPr>
          <p:cNvSpPr txBox="1"/>
          <p:nvPr/>
        </p:nvSpPr>
        <p:spPr>
          <a:xfrm>
            <a:off x="230770" y="104746"/>
            <a:ext cx="9974535" cy="480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rgbClr val="062B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ja">
                <a:ea typeface="ＭＳ Ｐゴシック" panose="020B0600070205080204" pitchFamily="50" charset="-128"/>
              </a:rPr>
              <a:t>2013年 ハイヤン台風の影響</a:t>
            </a:r>
          </a:p>
        </p:txBody>
      </p:sp>
    </p:spTree>
    <p:extLst>
      <p:ext uri="{BB962C8B-B14F-4D97-AF65-F5344CB8AC3E}">
        <p14:creationId xmlns:p14="http://schemas.microsoft.com/office/powerpoint/2010/main" val="2367170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155019-0E4C-AE47-B6D5-7D571560D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1538" y="6501384"/>
            <a:ext cx="640254" cy="2334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1D5E5C-874C-6246-B25A-D8923C78EA1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-163068" y="303089"/>
            <a:ext cx="848868" cy="811961"/>
          </a:xfrm>
          <a:prstGeom prst="rect">
            <a:avLst/>
          </a:prstGeom>
        </p:spPr>
      </p:pic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A9941F82-6ACE-6049-AF92-15573E01287D}" type="slidenum">
              <a:rPr lang="en-US" smtClean="0">
                <a:latin typeface="Arial" panose="020B0604020202020204" pitchFamily="34" charset="0"/>
                <a:ea typeface="ＭＳ Ｐゴシック" panose="020B0600070205080204" pitchFamily="50" charset="-128"/>
              </a:rPr>
              <a:t>9</a:t>
            </a:fld>
            <a:endParaRPr lang="en-US" dirty="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93EF1D-A0BF-4B5B-2FD0-581D5868C5DF}"/>
              </a:ext>
            </a:extLst>
          </p:cNvPr>
          <p:cNvSpPr txBox="1"/>
          <p:nvPr/>
        </p:nvSpPr>
        <p:spPr>
          <a:xfrm>
            <a:off x="1108732" y="880963"/>
            <a:ext cx="9974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ja" sz="2800" b="1">
                <a:solidFill>
                  <a:srgbClr val="062B82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災害廃棄物と一般廃棄物の違い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83E8AF-3282-E3F4-1C53-3D5AAEC83B1C}"/>
              </a:ext>
            </a:extLst>
          </p:cNvPr>
          <p:cNvSpPr txBox="1">
            <a:spLocks/>
          </p:cNvSpPr>
          <p:nvPr/>
        </p:nvSpPr>
        <p:spPr>
          <a:xfrm>
            <a:off x="838200" y="1738859"/>
            <a:ext cx="10515600" cy="3805344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rtl="0">
              <a:buFont typeface="Wingdings" panose="05000000000000000000" pitchFamily="2" charset="2"/>
              <a:buChar char="§"/>
            </a:pPr>
            <a:r>
              <a:rPr lang="ja" dirty="0">
                <a:latin typeface="Arial" panose="020B0604020202020204" pitchFamily="34" charset="0"/>
                <a:ea typeface="ＭＳ Ｐゴシック" panose="020B0600070205080204" pitchFamily="50" charset="-128"/>
              </a:rPr>
              <a:t>災害廃棄物：</a:t>
            </a:r>
            <a:r>
              <a:rPr lang="ja" b="1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t>ごく短期間に膨大な量</a:t>
            </a:r>
            <a:r>
              <a:rPr lang="ja" dirty="0">
                <a:latin typeface="Arial" panose="020B0604020202020204" pitchFamily="34" charset="0"/>
                <a:ea typeface="ＭＳ Ｐゴシック" panose="020B0600070205080204" pitchFamily="50" charset="-128"/>
              </a:rPr>
              <a:t>（被災自治体に大きな負担がかかりかねない）</a:t>
            </a:r>
          </a:p>
          <a:p>
            <a:pPr algn="just" rtl="0"/>
            <a:endParaRPr lang="en-US" dirty="0">
              <a:latin typeface="Arial" panose="020B0604020202020204" pitchFamily="34" charset="0"/>
              <a:ea typeface="ＭＳ Ｐゴシック" panose="020B0600070205080204" pitchFamily="50" charset="-128"/>
            </a:endParaRPr>
          </a:p>
          <a:p>
            <a:pPr algn="just" rtl="0">
              <a:buFont typeface="Wingdings" panose="05000000000000000000" pitchFamily="2" charset="2"/>
              <a:buChar char="§"/>
            </a:pPr>
            <a:r>
              <a:rPr lang="ja" dirty="0">
                <a:latin typeface="Arial" panose="020B0604020202020204" pitchFamily="34" charset="0"/>
                <a:ea typeface="ＭＳ Ｐゴシック" panose="020B0600070205080204" pitchFamily="50" charset="-128"/>
              </a:rPr>
              <a:t>災害廃棄物：適切かつ迅速に対処しないと生活環境に影響しかねない（</a:t>
            </a:r>
            <a:r>
              <a:rPr lang="ja" b="1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t>個人・公共の衛生問題</a:t>
            </a:r>
            <a:r>
              <a:rPr lang="ja" dirty="0">
                <a:latin typeface="Arial" panose="020B0604020202020204" pitchFamily="34" charset="0"/>
                <a:ea typeface="ＭＳ Ｐゴシック" panose="020B0600070205080204" pitchFamily="50" charset="-128"/>
              </a:rPr>
              <a:t>、水源の汚染、有害物質の漏洩、火災リスク）</a:t>
            </a:r>
          </a:p>
          <a:p>
            <a:pPr algn="just" rtl="0"/>
            <a:endParaRPr lang="en-US" dirty="0">
              <a:latin typeface="Arial" panose="020B0604020202020204" pitchFamily="34" charset="0"/>
              <a:ea typeface="ＭＳ Ｐゴシック" panose="020B0600070205080204" pitchFamily="50" charset="-128"/>
            </a:endParaRPr>
          </a:p>
          <a:p>
            <a:pPr algn="just" rtl="0">
              <a:buFont typeface="Wingdings" panose="05000000000000000000" pitchFamily="2" charset="2"/>
              <a:buChar char="§"/>
            </a:pPr>
            <a:r>
              <a:rPr lang="ja" dirty="0">
                <a:latin typeface="Arial" panose="020B0604020202020204" pitchFamily="34" charset="0"/>
                <a:ea typeface="ＭＳ Ｐゴシック" panose="020B0600070205080204" pitchFamily="50" charset="-128"/>
              </a:rPr>
              <a:t>災害廃棄物：</a:t>
            </a:r>
            <a:r>
              <a:rPr lang="ja" b="1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t>緊急対応</a:t>
            </a:r>
            <a:r>
              <a:rPr lang="ja" altLang="en-US" dirty="0">
                <a:latin typeface="Arial" panose="020B0604020202020204" pitchFamily="34" charset="0"/>
                <a:ea typeface="ＭＳ Ｐゴシック" panose="020B0600070205080204" pitchFamily="50" charset="-128"/>
              </a:rPr>
              <a:t>、災害からの復旧、復興活動</a:t>
            </a:r>
            <a:r>
              <a:rPr lang="ja" b="1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t>の妨げ</a:t>
            </a:r>
            <a:r>
              <a:rPr lang="ja" altLang="en-US" dirty="0">
                <a:latin typeface="Arial" panose="020B0604020202020204" pitchFamily="34" charset="0"/>
                <a:ea typeface="ＭＳ Ｐゴシック" panose="020B0600070205080204" pitchFamily="50" charset="-128"/>
              </a:rPr>
              <a:t>に</a:t>
            </a:r>
            <a:r>
              <a:rPr lang="ja" dirty="0">
                <a:latin typeface="Arial" panose="020B0604020202020204" pitchFamily="34" charset="0"/>
                <a:ea typeface="ＭＳ Ｐゴシック" panose="020B0600070205080204" pitchFamily="50" charset="-128"/>
              </a:rPr>
              <a:t>なりかねない</a:t>
            </a:r>
          </a:p>
        </p:txBody>
      </p:sp>
    </p:spTree>
    <p:extLst>
      <p:ext uri="{BB962C8B-B14F-4D97-AF65-F5344CB8AC3E}">
        <p14:creationId xmlns:p14="http://schemas.microsoft.com/office/powerpoint/2010/main" val="188270463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Confidential"/>
  <p:tag name="BJHEADERFOOTERTEXTMARKING" val="Confidential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Confidential"/>
  <p:tag name="BJHEADERFOOTERTEXTMARKING" val="Confidential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Confidential"/>
  <p:tag name="BJHEADERFOOTERTEXTMARKING" val="Confidential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Confidential"/>
  <p:tag name="BJHEADERFOOTERTEXTMARKING" val="Confidential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Confidential"/>
  <p:tag name="BJHEADERFOOTERTEXTMARKING" val="Confidential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Confidential"/>
  <p:tag name="BJHEADERFOOTERTEXTMARKING" val="Confidential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Confidential"/>
  <p:tag name="BJHEADERFOOTERTEXTMARKING" val="Confidentia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Confidential"/>
  <p:tag name="BJHEADERFOOTERTEXTMARKING" val="Confidentia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Confidential"/>
  <p:tag name="BJHEADERFOOTERTEXTMARKING" val="Confidentia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Confidential"/>
  <p:tag name="BJHEADERFOOTERTEXTMARKING" val="Confidentia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Confidential"/>
  <p:tag name="BJHEADERFOOTERTEXTMARKING" val="Confidentia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Confidential"/>
  <p:tag name="BJHEADERFOOTERTEXTMARKING" val="Confidential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Confidential"/>
  <p:tag name="BJHEADERFOOTERTEXTMARKING" val="Confidential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Confidential"/>
  <p:tag name="BJHEADERFOOTERTEXTMARKING" val="Confidential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Confidential"/>
  <p:tag name="BJHEADERFOOTERTEXTMARKING" val="Confidentia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Confidential"/>
  <p:tag name="BJHEADERFOOTERTEXTMARKING" val="Confidentia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Confidential"/>
  <p:tag name="BJHEADERFOOTERTEXTMARKING" val="Confidentia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Confidential"/>
  <p:tag name="BJHEADERFOOTERTEXTMARKING" val="Confidentia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Confidential"/>
  <p:tag name="BJHEADERFOOTERTEXTMARKING" val="Confidential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Confidential"/>
  <p:tag name="BJHEADERFOOTERTEXTMARKING" val="Confidential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Confidential"/>
  <p:tag name="BJHEADERFOOTERTEXTMARKING" val="Confidential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Confidential"/>
  <p:tag name="BJHEADERFOOTERTEXTMARKING" val="Confidentia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Confidential"/>
  <p:tag name="BJHEADERFOOTERTEXTMARKING" val="Confidential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Confidential"/>
  <p:tag name="BJHEADERFOOTERTEXTMARKING" val="Confidential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Confidential"/>
  <p:tag name="BJHEADERFOOTERTEXTMARKING" val="Confidential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Confidential"/>
  <p:tag name="BJHEADERFOOTERTEXTMARKING" val="Confidential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Confidential"/>
  <p:tag name="BJHEADERFOOTERTEXTMARKING" val="Confidential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Confidential"/>
  <p:tag name="BJHEADERFOOTERTEXTMARKING" val="Confidential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Confidential"/>
  <p:tag name="BJHEADERFOOTERTEXTMARKING" val="Confidential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Confidential"/>
  <p:tag name="BJHEADERFOOTERTEXTMARKING" val="Confidentia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Confidential"/>
  <p:tag name="BJHEADERFOOTERTEXTMARKING" val="Confidential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Confidential"/>
  <p:tag name="BJHEADERFOOTERTEXTMARKING" val="Confidential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Confidential"/>
  <p:tag name="BJHEADERFOOTERTEXTMARKING" val="Confidentia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Confidential"/>
  <p:tag name="BJHEADERFOOTERTEXTMARKING" val="Confidential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Confidential"/>
  <p:tag name="BJHEADERFOOTERTEXTMARKING" val="Confidential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Confidential"/>
  <p:tag name="BJHEADERFOOTERTEXTMARKING" val="Confidential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Confidential"/>
  <p:tag name="BJHEADERFOOTERTEXTMARKING" val="Confidential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Confidential"/>
  <p:tag name="BJHEADERFOOTERTEXTMARKING" val="Confidential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Confidential"/>
  <p:tag name="BJHEADERFOOTERTEXTMARKING" val="Confidential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Confidential"/>
  <p:tag name="BJHEADERFOOTERTEXTMARKING" val="Confidential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Confidential"/>
  <p:tag name="BJHEADERFOOTERTEXTMARKING" val="Confidential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Confidential"/>
  <p:tag name="BJHEADERFOOTERTEXTMARKING" val="Confidential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Confidential"/>
  <p:tag name="BJHEADERFOOTERTEXTMARKING" val="Confidential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sisl xmlns:xsd="http://www.w3.org/2001/XMLSchema" xmlns:xsi="http://www.w3.org/2001/XMLSchema-instance" xmlns="http://www.boldonjames.com/2008/01/sie/internal/label" sislVersion="0" policy="f3f3af85-c02c-49ba-9817-ac3e6e740796" origin="userSelected">
  <element uid="07ba7187-ebb0-4b53-adad-885e19d72ab0" value=""/>
</sisl>
</file>

<file path=customXml/itemProps1.xml><?xml version="1.0" encoding="utf-8"?>
<ds:datastoreItem xmlns:ds="http://schemas.openxmlformats.org/officeDocument/2006/customXml" ds:itemID="{572DA306-5F53-47B5-88DD-1DE70DDC09E6}">
  <ds:schemaRefs>
    <ds:schemaRef ds:uri="http://www.w3.org/2001/XMLSchema"/>
    <ds:schemaRef ds:uri="http://www.boldonjames.com/2008/01/sie/internal/labe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2074</Words>
  <Application>Microsoft Office PowerPoint</Application>
  <PresentationFormat>ワイド画面</PresentationFormat>
  <Paragraphs>395</Paragraphs>
  <Slides>41</Slides>
  <Notes>41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41</vt:i4>
      </vt:variant>
    </vt:vector>
  </HeadingPairs>
  <TitlesOfParts>
    <vt:vector size="47" baseType="lpstr">
      <vt:lpstr>ＭＳ Ｐゴシック</vt:lpstr>
      <vt:lpstr>Arial</vt:lpstr>
      <vt:lpstr>Calibri</vt:lpstr>
      <vt:lpstr>Courier New</vt:lpstr>
      <vt:lpstr>Wingdings</vt:lpstr>
      <vt:lpstr>Office Theme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MSWMは公共サービス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2024-11-24T12:30:11Z</dcterms:created>
  <dcterms:modified xsi:type="dcterms:W3CDTF">2024-11-24T12:30:46Z</dcterms:modified>
</cp:coreProperties>
</file>